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1.xml" ContentType="application/vnd.openxmlformats-officedocument.themeOverride+xml"/>
  <Override PartName="/ppt/charts/chart9.xml" ContentType="application/vnd.openxmlformats-officedocument.drawingml.chart+xml"/>
  <Override PartName="/ppt/theme/themeOverride2.xml" ContentType="application/vnd.openxmlformats-officedocument.themeOverride+xml"/>
  <Override PartName="/ppt/charts/chart10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2" r:id="rId3"/>
    <p:sldId id="290" r:id="rId4"/>
    <p:sldId id="291" r:id="rId5"/>
    <p:sldId id="292" r:id="rId6"/>
    <p:sldId id="328" r:id="rId7"/>
    <p:sldId id="330" r:id="rId8"/>
    <p:sldId id="329" r:id="rId9"/>
    <p:sldId id="331" r:id="rId10"/>
    <p:sldId id="321" r:id="rId11"/>
    <p:sldId id="332" r:id="rId12"/>
    <p:sldId id="319" r:id="rId13"/>
    <p:sldId id="320" r:id="rId14"/>
  </p:sldIdLst>
  <p:sldSz cx="12192000" cy="6858000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2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paredes\Documents\MAQUILA\ASISTENCIA%20TECNICA\ESTADISTICAS\Exportaciones%20anual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paredes\Documents\MAQUILA\ASISTENCIA%20TECNICA\ESTADISTICAS\Exportaciones%20anual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paredes\Documents\MAQUILA\ASISTENCIA%20TECNICA\ESTADISTICAS\Exportaciones%20anual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paredes\Documents\MAQUILA\ASISTENCIA%20TECNICA\ESTADISTICAS\MENSUALES\2020\Octubre\Exportaciones%20mes%20de%20Octubre%20(1)%20(1)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paredes\AppData\Local\Packages\Microsoft.MicrosoftEdge_8wekyb3d8bbwe\TempState\Downloads\Mano%20de%20Obra-MAQUILA-26102020_20201030%20(1)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paredes\AppData\Local\Packages\Microsoft.MicrosoftEdge_8wekyb3d8bbwe\TempState\Downloads\Mano%20de%20Obra-MAQUILA-26102020_20201030%20(1)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paredes\AppData\Local\Packages\Microsoft.MicrosoftEdge_8wekyb3d8bbwe\TempState\Downloads\Mano%20de%20obra%20maquila%20Agosto%202020%20(1)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Y" b="1"/>
              <a:t>Exportaciones mensuales</a:t>
            </a:r>
          </a:p>
          <a:p>
            <a:pPr>
              <a:defRPr b="1"/>
            </a:pPr>
            <a:r>
              <a:rPr lang="es-PY" b="1"/>
              <a:t>(En USD)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Y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Exportaciones!$AA$3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Y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Exportaciones!$Z$4:$Z$15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Exportaciones!$AA$4:$AA$15</c:f>
              <c:numCache>
                <c:formatCode>#,##0</c:formatCode>
                <c:ptCount val="12"/>
                <c:pt idx="0">
                  <c:v>54864447</c:v>
                </c:pt>
                <c:pt idx="1">
                  <c:v>44164238</c:v>
                </c:pt>
                <c:pt idx="2">
                  <c:v>58535986.990000002</c:v>
                </c:pt>
                <c:pt idx="3">
                  <c:v>60714482.443000004</c:v>
                </c:pt>
                <c:pt idx="4">
                  <c:v>54304942</c:v>
                </c:pt>
                <c:pt idx="5">
                  <c:v>61376944</c:v>
                </c:pt>
                <c:pt idx="6">
                  <c:v>60643709.079999998</c:v>
                </c:pt>
                <c:pt idx="7">
                  <c:v>61332654.825999998</c:v>
                </c:pt>
                <c:pt idx="8">
                  <c:v>54687807.381999999</c:v>
                </c:pt>
                <c:pt idx="9">
                  <c:v>66752669</c:v>
                </c:pt>
                <c:pt idx="10">
                  <c:v>59962502.229999997</c:v>
                </c:pt>
                <c:pt idx="11">
                  <c:v>37726696.850888707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21-4AE5-B99C-D64DB2C7BDB5}"/>
            </c:ext>
          </c:extLst>
        </c:ser>
        <c:ser>
          <c:idx val="1"/>
          <c:order val="1"/>
          <c:tx>
            <c:strRef>
              <c:f>Exportaciones!$AB$3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Y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Exportaciones!$Z$4:$Z$15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Exportaciones!$AB$4:$AB$15</c:f>
              <c:numCache>
                <c:formatCode>#,##0</c:formatCode>
                <c:ptCount val="12"/>
                <c:pt idx="0">
                  <c:v>58591946.235000007</c:v>
                </c:pt>
                <c:pt idx="1">
                  <c:v>54427959</c:v>
                </c:pt>
                <c:pt idx="2">
                  <c:v>53272247.127999999</c:v>
                </c:pt>
                <c:pt idx="3">
                  <c:v>66584258.399999999</c:v>
                </c:pt>
                <c:pt idx="4">
                  <c:v>64593478.619999997</c:v>
                </c:pt>
                <c:pt idx="5">
                  <c:v>62499395</c:v>
                </c:pt>
                <c:pt idx="6">
                  <c:v>67421887.230000004</c:v>
                </c:pt>
                <c:pt idx="7">
                  <c:v>68679008.746999994</c:v>
                </c:pt>
                <c:pt idx="8">
                  <c:v>60715401.888999999</c:v>
                </c:pt>
                <c:pt idx="9">
                  <c:v>67453625</c:v>
                </c:pt>
                <c:pt idx="10">
                  <c:v>54814766</c:v>
                </c:pt>
                <c:pt idx="11">
                  <c:v>43598195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21-4AE5-B99C-D64DB2C7BDB5}"/>
            </c:ext>
          </c:extLst>
        </c:ser>
        <c:ser>
          <c:idx val="2"/>
          <c:order val="2"/>
          <c:tx>
            <c:strRef>
              <c:f>Exportaciones!$AC$3</c:f>
              <c:strCache>
                <c:ptCount val="1"/>
                <c:pt idx="0">
                  <c:v>2.020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Y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Exportaciones!$Z$4:$Z$15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Exportaciones!$AC$4:$AC$15</c:f>
              <c:numCache>
                <c:formatCode>#,##0</c:formatCode>
                <c:ptCount val="12"/>
                <c:pt idx="0">
                  <c:v>55479961.547798201</c:v>
                </c:pt>
                <c:pt idx="1">
                  <c:v>59338156.269999959</c:v>
                </c:pt>
                <c:pt idx="2">
                  <c:v>54440905.911999993</c:v>
                </c:pt>
                <c:pt idx="3">
                  <c:v>17233806</c:v>
                </c:pt>
                <c:pt idx="4">
                  <c:v>35143336</c:v>
                </c:pt>
                <c:pt idx="5">
                  <c:v>44527307</c:v>
                </c:pt>
                <c:pt idx="6">
                  <c:v>59634653</c:v>
                </c:pt>
                <c:pt idx="7">
                  <c:v>68207474</c:v>
                </c:pt>
                <c:pt idx="8">
                  <c:v>69969045.194800004</c:v>
                </c:pt>
                <c:pt idx="9">
                  <c:v>68896016.906000003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21-4AE5-B99C-D64DB2C7BDB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5514544"/>
        <c:axId val="88422272"/>
      </c:barChart>
      <c:catAx>
        <c:axId val="16551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88422272"/>
        <c:crosses val="autoZero"/>
        <c:auto val="1"/>
        <c:lblAlgn val="ctr"/>
        <c:lblOffset val="100"/>
        <c:noMultiLvlLbl val="0"/>
      </c:catAx>
      <c:valAx>
        <c:axId val="8842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16551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Y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Y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Exportaciones Acumuladas</a:t>
            </a:r>
          </a:p>
          <a:p>
            <a:pPr>
              <a:defRPr/>
            </a:pPr>
            <a:r>
              <a:rPr lang="es-ES"/>
              <a:t>(En USD)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PY"/>
        </a:p>
      </c:txPr>
    </c:title>
    <c:autoTitleDeleted val="0"/>
    <c:plotArea>
      <c:layout>
        <c:manualLayout>
          <c:layoutTarget val="inner"/>
          <c:xMode val="edge"/>
          <c:yMode val="edge"/>
          <c:x val="0.11144146400787039"/>
          <c:y val="0.12401485375473091"/>
          <c:w val="0.86827268998014251"/>
          <c:h val="0.792719505804589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PY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Exportaciones!$C$44:$I$44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Exportaciones!$C$57:$I$57</c:f>
              <c:numCache>
                <c:formatCode>#,##0</c:formatCode>
                <c:ptCount val="7"/>
                <c:pt idx="0">
                  <c:v>208034830.28162503</c:v>
                </c:pt>
                <c:pt idx="1">
                  <c:v>240914878.14000002</c:v>
                </c:pt>
                <c:pt idx="2">
                  <c:v>260711699.91600001</c:v>
                </c:pt>
                <c:pt idx="3">
                  <c:v>369530017.84467965</c:v>
                </c:pt>
                <c:pt idx="4">
                  <c:v>577377880.72099996</c:v>
                </c:pt>
                <c:pt idx="5">
                  <c:v>624239207.24900007</c:v>
                </c:pt>
                <c:pt idx="6">
                  <c:v>532870662.28279996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46-43AC-8827-C749C0BAC4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01985728"/>
        <c:axId val="301987296"/>
      </c:barChart>
      <c:catAx>
        <c:axId val="30198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301987296"/>
        <c:crosses val="autoZero"/>
        <c:auto val="1"/>
        <c:lblAlgn val="ctr"/>
        <c:lblOffset val="100"/>
        <c:noMultiLvlLbl val="0"/>
      </c:catAx>
      <c:valAx>
        <c:axId val="30198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301985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PY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spc="2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EXPORTACIONES ANUALES - (EN USD)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spc="2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PY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Exportaciones!$C$18</c:f>
              <c:strCache>
                <c:ptCount val="1"/>
                <c:pt idx="0">
                  <c:v>MONTO</c:v>
                </c:pt>
              </c:strCache>
            </c:strRef>
          </c:tx>
          <c:spPr>
            <a:solidFill>
              <a:srgbClr val="FF0000"/>
            </a:solidFill>
            <a:ln w="9525" cap="flat" cmpd="sng" algn="ctr">
              <a:solidFill>
                <a:srgbClr val="FF0000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5A4-45E1-979C-21E0730931DC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5A4-45E1-979C-21E0730931DC}"/>
              </c:ext>
            </c:extLst>
          </c:dPt>
          <c:dPt>
            <c:idx val="1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5A4-45E1-979C-21E0730931DC}"/>
              </c:ext>
            </c:extLst>
          </c:dPt>
          <c:dPt>
            <c:idx val="1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5A4-45E1-979C-21E0730931DC}"/>
              </c:ext>
            </c:extLst>
          </c:dPt>
          <c:dLbls>
            <c:dLbl>
              <c:idx val="0"/>
              <c:layout>
                <c:manualLayout>
                  <c:x val="-1.0854816824966095E-2"/>
                  <c:y val="-1.43755574773275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5A4-45E1-979C-21E0730931DC}"/>
                </c:ext>
              </c:extLst>
            </c:dLbl>
            <c:dLbl>
              <c:idx val="1"/>
              <c:layout>
                <c:manualLayout>
                  <c:x val="-5.4274084124830389E-3"/>
                  <c:y val="-7.18777873866368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5A4-45E1-979C-21E0730931DC}"/>
                </c:ext>
              </c:extLst>
            </c:dLbl>
            <c:dLbl>
              <c:idx val="2"/>
              <c:layout>
                <c:manualLayout>
                  <c:x val="-3.316711270474679E-17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5A4-45E1-979C-21E0730931DC}"/>
                </c:ext>
              </c:extLst>
            </c:dLbl>
            <c:dLbl>
              <c:idx val="3"/>
              <c:layout>
                <c:manualLayout>
                  <c:x val="1.8091361374943133E-3"/>
                  <c:y val="-2.515722558532302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5A4-45E1-979C-21E0730931DC}"/>
                </c:ext>
              </c:extLst>
            </c:dLbl>
            <c:dLbl>
              <c:idx val="7"/>
              <c:layout>
                <c:manualLayout>
                  <c:x val="-1.3266845081898716E-16"/>
                  <c:y val="-1.07816681079954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5A4-45E1-979C-21E0730931DC}"/>
                </c:ext>
              </c:extLst>
            </c:dLbl>
            <c:dLbl>
              <c:idx val="10"/>
              <c:layout>
                <c:manualLayout>
                  <c:x val="0"/>
                  <c:y val="1.796944684665921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5A4-45E1-979C-21E0730931DC}"/>
                </c:ext>
              </c:extLst>
            </c:dLbl>
            <c:dLbl>
              <c:idx val="11"/>
              <c:layout>
                <c:manualLayout>
                  <c:x val="-1.3266845081898716E-16"/>
                  <c:y val="-1.43755574773274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5A4-45E1-979C-21E0730931DC}"/>
                </c:ext>
              </c:extLst>
            </c:dLbl>
            <c:dLbl>
              <c:idx val="12"/>
              <c:layout>
                <c:manualLayout>
                  <c:x val="-1.3266845081898716E-16"/>
                  <c:y val="-1.07816681079955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5A4-45E1-979C-21E0730931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PY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Exportaciones!$B$19:$B$38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Exportaciones!$C$19:$C$38</c:f>
              <c:numCache>
                <c:formatCode>#,##0</c:formatCode>
                <c:ptCount val="20"/>
                <c:pt idx="0">
                  <c:v>1184351.48</c:v>
                </c:pt>
                <c:pt idx="1">
                  <c:v>2001062.15</c:v>
                </c:pt>
                <c:pt idx="2">
                  <c:v>7930838.4700000007</c:v>
                </c:pt>
                <c:pt idx="3">
                  <c:v>8407640.959999999</c:v>
                </c:pt>
                <c:pt idx="4">
                  <c:v>27546308.999999996</c:v>
                </c:pt>
                <c:pt idx="5">
                  <c:v>54688663</c:v>
                </c:pt>
                <c:pt idx="6">
                  <c:v>74763559</c:v>
                </c:pt>
                <c:pt idx="7">
                  <c:v>79496976</c:v>
                </c:pt>
                <c:pt idx="8">
                  <c:v>62587352</c:v>
                </c:pt>
                <c:pt idx="9">
                  <c:v>102089020</c:v>
                </c:pt>
                <c:pt idx="10">
                  <c:v>142011964.38999999</c:v>
                </c:pt>
                <c:pt idx="11">
                  <c:v>150302905.88000003</c:v>
                </c:pt>
                <c:pt idx="12">
                  <c:v>159441559.59999999</c:v>
                </c:pt>
                <c:pt idx="13">
                  <c:v>250510197.67262504</c:v>
                </c:pt>
                <c:pt idx="14">
                  <c:v>284875078.47000003</c:v>
                </c:pt>
                <c:pt idx="15">
                  <c:v>313922800.66600001</c:v>
                </c:pt>
                <c:pt idx="16">
                  <c:v>442969551.54467964</c:v>
                </c:pt>
                <c:pt idx="17">
                  <c:v>675067079.8018887</c:v>
                </c:pt>
                <c:pt idx="18">
                  <c:v>722652168.24900007</c:v>
                </c:pt>
                <c:pt idx="19">
                  <c:v>532870662.28279996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5A4-45E1-979C-21E0730931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05212208"/>
        <c:axId val="305213384"/>
      </c:barChart>
      <c:catAx>
        <c:axId val="30521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305213384"/>
        <c:crosses val="autoZero"/>
        <c:auto val="1"/>
        <c:lblAlgn val="ctr"/>
        <c:lblOffset val="100"/>
        <c:noMultiLvlLbl val="0"/>
      </c:catAx>
      <c:valAx>
        <c:axId val="30521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30521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PY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Y" sz="1600" b="1"/>
              <a:t>Exportaciones por rubros - Mes de Octubre</a:t>
            </a:r>
          </a:p>
          <a:p>
            <a:pPr>
              <a:defRPr sz="1600" b="1"/>
            </a:pPr>
            <a:r>
              <a:rPr lang="es-PY" sz="1600" b="1"/>
              <a:t>(En 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Y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Y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Hoja2!$H$2:$H$16</c:f>
              <c:strCache>
                <c:ptCount val="15"/>
                <c:pt idx="0">
                  <c:v>Servicios intangibles</c:v>
                </c:pt>
                <c:pt idx="1">
                  <c:v>Madera y sus manufacturas</c:v>
                </c:pt>
                <c:pt idx="2">
                  <c:v>Productos alimenticios</c:v>
                </c:pt>
                <c:pt idx="3">
                  <c:v>Emblajaes de aluminio</c:v>
                </c:pt>
                <c:pt idx="4">
                  <c:v>Metalúrgico y sus partes</c:v>
                </c:pt>
                <c:pt idx="5">
                  <c:v>Alimentos para mascotas</c:v>
                </c:pt>
                <c:pt idx="6">
                  <c:v>Calzados y sus partes</c:v>
                </c:pt>
                <c:pt idx="7">
                  <c:v>Cueros y sus manufacturas</c:v>
                </c:pt>
                <c:pt idx="8">
                  <c:v>Pigmento, pintura y colorantes</c:v>
                </c:pt>
                <c:pt idx="9">
                  <c:v>Manufacturas diversas</c:v>
                </c:pt>
                <c:pt idx="10">
                  <c:v>Productos farmacéuticos</c:v>
                </c:pt>
                <c:pt idx="11">
                  <c:v>Plásticos y sus manufacturas</c:v>
                </c:pt>
                <c:pt idx="12">
                  <c:v>Fabricación de envases de aluminio</c:v>
                </c:pt>
                <c:pt idx="13">
                  <c:v>Confecciones y Textiles</c:v>
                </c:pt>
                <c:pt idx="14">
                  <c:v>Autopartes</c:v>
                </c:pt>
              </c:strCache>
            </c:strRef>
          </c:cat>
          <c:val>
            <c:numRef>
              <c:f>Hoja2!$J$2:$J$16</c:f>
              <c:numCache>
                <c:formatCode>0.00%</c:formatCode>
                <c:ptCount val="15"/>
                <c:pt idx="0">
                  <c:v>1.6285411702768581E-4</c:v>
                </c:pt>
                <c:pt idx="1">
                  <c:v>3.7705692094406901E-4</c:v>
                </c:pt>
                <c:pt idx="2">
                  <c:v>3.1916236942848984E-3</c:v>
                </c:pt>
                <c:pt idx="3">
                  <c:v>4.2328535537347308E-3</c:v>
                </c:pt>
                <c:pt idx="4">
                  <c:v>5.8821663166850275E-3</c:v>
                </c:pt>
                <c:pt idx="5">
                  <c:v>1.4610494992315792E-2</c:v>
                </c:pt>
                <c:pt idx="6">
                  <c:v>1.4742131920069313E-2</c:v>
                </c:pt>
                <c:pt idx="7">
                  <c:v>1.4829645106908543E-2</c:v>
                </c:pt>
                <c:pt idx="8">
                  <c:v>1.80222913566787E-2</c:v>
                </c:pt>
                <c:pt idx="9">
                  <c:v>4.7081510741202037E-2</c:v>
                </c:pt>
                <c:pt idx="10">
                  <c:v>6.7194260972968892E-2</c:v>
                </c:pt>
                <c:pt idx="11">
                  <c:v>0.11562333935550885</c:v>
                </c:pt>
                <c:pt idx="12">
                  <c:v>0.17210381241815662</c:v>
                </c:pt>
                <c:pt idx="13">
                  <c:v>0.18890595689588977</c:v>
                </c:pt>
                <c:pt idx="14">
                  <c:v>0.33304000163762515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CA-4C97-8B75-2948563FC1D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65456384"/>
        <c:axId val="1294950624"/>
      </c:barChart>
      <c:catAx>
        <c:axId val="1465456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1294950624"/>
        <c:crosses val="autoZero"/>
        <c:auto val="1"/>
        <c:lblAlgn val="ctr"/>
        <c:lblOffset val="100"/>
        <c:noMultiLvlLbl val="0"/>
      </c:catAx>
      <c:valAx>
        <c:axId val="1294950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1465456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Y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Y" sz="1800" b="1"/>
              <a:t>Mano de obra Maquila </a:t>
            </a:r>
          </a:p>
          <a:p>
            <a:pPr>
              <a:defRPr sz="1800" b="1"/>
            </a:pPr>
            <a:r>
              <a:rPr lang="es-PY" sz="1800" b="1"/>
              <a:t>S/ Planilla IPS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Y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Y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Hoja3!$A$6:$A$18</c:f>
              <c:numCache>
                <c:formatCode>mmm\-yy</c:formatCode>
                <c:ptCount val="13"/>
                <c:pt idx="0">
                  <c:v>43709</c:v>
                </c:pt>
                <c:pt idx="1">
                  <c:v>43739</c:v>
                </c:pt>
                <c:pt idx="2">
                  <c:v>43770</c:v>
                </c:pt>
                <c:pt idx="3">
                  <c:v>43800</c:v>
                </c:pt>
                <c:pt idx="4">
                  <c:v>43831</c:v>
                </c:pt>
                <c:pt idx="5">
                  <c:v>43862</c:v>
                </c:pt>
                <c:pt idx="6">
                  <c:v>43891</c:v>
                </c:pt>
                <c:pt idx="7">
                  <c:v>43922</c:v>
                </c:pt>
                <c:pt idx="8">
                  <c:v>43952</c:v>
                </c:pt>
                <c:pt idx="9">
                  <c:v>43983</c:v>
                </c:pt>
                <c:pt idx="10">
                  <c:v>44013</c:v>
                </c:pt>
                <c:pt idx="11">
                  <c:v>44044</c:v>
                </c:pt>
                <c:pt idx="12">
                  <c:v>44075</c:v>
                </c:pt>
              </c:numCache>
            </c:numRef>
          </c:cat>
          <c:val>
            <c:numRef>
              <c:f>Hoja3!$B$6:$B$18</c:f>
              <c:numCache>
                <c:formatCode>#,##0</c:formatCode>
                <c:ptCount val="13"/>
                <c:pt idx="0">
                  <c:v>18672</c:v>
                </c:pt>
                <c:pt idx="1">
                  <c:v>18698</c:v>
                </c:pt>
                <c:pt idx="2">
                  <c:v>18850</c:v>
                </c:pt>
                <c:pt idx="3">
                  <c:v>18950</c:v>
                </c:pt>
                <c:pt idx="4">
                  <c:v>18796</c:v>
                </c:pt>
                <c:pt idx="5">
                  <c:v>18562</c:v>
                </c:pt>
                <c:pt idx="6">
                  <c:v>18446</c:v>
                </c:pt>
                <c:pt idx="7">
                  <c:v>17059</c:v>
                </c:pt>
                <c:pt idx="8">
                  <c:v>15153</c:v>
                </c:pt>
                <c:pt idx="9">
                  <c:v>15459</c:v>
                </c:pt>
                <c:pt idx="10">
                  <c:v>15810</c:v>
                </c:pt>
                <c:pt idx="11">
                  <c:v>16396</c:v>
                </c:pt>
                <c:pt idx="12">
                  <c:v>16647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0B-451F-8F03-189E6A3D0F7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11486496"/>
        <c:axId val="483754256"/>
        <c:axId val="0"/>
      </c:bar3DChart>
      <c:dateAx>
        <c:axId val="41148649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483754256"/>
        <c:crosses val="autoZero"/>
        <c:auto val="1"/>
        <c:lblOffset val="100"/>
        <c:baseTimeUnit val="months"/>
      </c:dateAx>
      <c:valAx>
        <c:axId val="48375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411486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Y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Y" sz="1800" b="1"/>
              <a:t>Ocupación Mano de Obra Maquila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Y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Y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Hoja3!$A$50:$A$64</c:f>
              <c:strCache>
                <c:ptCount val="15"/>
                <c:pt idx="0">
                  <c:v>Pigmiento, pintura y colorantes</c:v>
                </c:pt>
                <c:pt idx="1">
                  <c:v>Madera y sus manufacturas</c:v>
                </c:pt>
                <c:pt idx="2">
                  <c:v>Metalúrgico y sus partes</c:v>
                </c:pt>
                <c:pt idx="3">
                  <c:v>Productos alimenticios</c:v>
                </c:pt>
                <c:pt idx="4">
                  <c:v>Embalajes de aluminio</c:v>
                </c:pt>
                <c:pt idx="5">
                  <c:v>Fabricación de juguetes</c:v>
                </c:pt>
                <c:pt idx="6">
                  <c:v>Alimento para mascotas</c:v>
                </c:pt>
                <c:pt idx="7">
                  <c:v>Cueros y sus manufacturas</c:v>
                </c:pt>
                <c:pt idx="8">
                  <c:v>Productos farmacéuticos</c:v>
                </c:pt>
                <c:pt idx="9">
                  <c:v>Calzados y sus partes</c:v>
                </c:pt>
                <c:pt idx="10">
                  <c:v>Plásticos y sus manufacturas</c:v>
                </c:pt>
                <c:pt idx="11">
                  <c:v>Manufacturas diversas</c:v>
                </c:pt>
                <c:pt idx="12">
                  <c:v>Servicios intangibles</c:v>
                </c:pt>
                <c:pt idx="13">
                  <c:v>Confecciones y Textiles</c:v>
                </c:pt>
                <c:pt idx="14">
                  <c:v>Autopartes</c:v>
                </c:pt>
              </c:strCache>
            </c:strRef>
          </c:cat>
          <c:val>
            <c:numRef>
              <c:f>Hoja3!$B$50:$B$64</c:f>
              <c:numCache>
                <c:formatCode>#,##0</c:formatCode>
                <c:ptCount val="15"/>
                <c:pt idx="0">
                  <c:v>41</c:v>
                </c:pt>
                <c:pt idx="1">
                  <c:v>63</c:v>
                </c:pt>
                <c:pt idx="2">
                  <c:v>82</c:v>
                </c:pt>
                <c:pt idx="3">
                  <c:v>126</c:v>
                </c:pt>
                <c:pt idx="4">
                  <c:v>193</c:v>
                </c:pt>
                <c:pt idx="5">
                  <c:v>232</c:v>
                </c:pt>
                <c:pt idx="6">
                  <c:v>261</c:v>
                </c:pt>
                <c:pt idx="7">
                  <c:v>474</c:v>
                </c:pt>
                <c:pt idx="8">
                  <c:v>514</c:v>
                </c:pt>
                <c:pt idx="9">
                  <c:v>772</c:v>
                </c:pt>
                <c:pt idx="10">
                  <c:v>863</c:v>
                </c:pt>
                <c:pt idx="11">
                  <c:v>1081</c:v>
                </c:pt>
                <c:pt idx="12">
                  <c:v>1341</c:v>
                </c:pt>
                <c:pt idx="13">
                  <c:v>5234</c:v>
                </c:pt>
                <c:pt idx="14">
                  <c:v>5370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19-446B-B231-0FB98C2596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17280608"/>
        <c:axId val="483751760"/>
      </c:barChart>
      <c:catAx>
        <c:axId val="41728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483751760"/>
        <c:crosses val="autoZero"/>
        <c:auto val="1"/>
        <c:lblAlgn val="ctr"/>
        <c:lblOffset val="100"/>
        <c:noMultiLvlLbl val="0"/>
      </c:catAx>
      <c:valAx>
        <c:axId val="483751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41728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Y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Y" sz="2000" b="1" dirty="0"/>
              <a:t>Ocupación Mano de Obra Maquila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Hoja3!$B$21</c:f>
              <c:strCache>
                <c:ptCount val="1"/>
                <c:pt idx="0">
                  <c:v>Septiembre 2.020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Hoja3!$A$22:$A$37</c:f>
              <c:strCache>
                <c:ptCount val="16"/>
                <c:pt idx="0">
                  <c:v>Autopartes</c:v>
                </c:pt>
                <c:pt idx="1">
                  <c:v>Confecciones y Textiles</c:v>
                </c:pt>
                <c:pt idx="2">
                  <c:v>Servicios intangibles</c:v>
                </c:pt>
                <c:pt idx="3">
                  <c:v>Plásticos y sus manufacturas</c:v>
                </c:pt>
                <c:pt idx="4">
                  <c:v>Productos farmacéuticos</c:v>
                </c:pt>
                <c:pt idx="5">
                  <c:v>Calzados y sus partes</c:v>
                </c:pt>
                <c:pt idx="6">
                  <c:v>Manufacturas diversas</c:v>
                </c:pt>
                <c:pt idx="7">
                  <c:v>Cueros y sus manufacturas</c:v>
                </c:pt>
                <c:pt idx="8">
                  <c:v>Metalúrgico y sus partes</c:v>
                </c:pt>
                <c:pt idx="9">
                  <c:v>Alimento para mascotas</c:v>
                </c:pt>
                <c:pt idx="10">
                  <c:v>Fabricación de juguetes</c:v>
                </c:pt>
                <c:pt idx="11">
                  <c:v>Madera y sus manufacturas</c:v>
                </c:pt>
                <c:pt idx="12">
                  <c:v>Pigmiento, pintura y colorantes</c:v>
                </c:pt>
                <c:pt idx="13">
                  <c:v>Productos alimenticios</c:v>
                </c:pt>
                <c:pt idx="14">
                  <c:v>Fabricación de cosméticos</c:v>
                </c:pt>
                <c:pt idx="15">
                  <c:v>Embalajes de aluminio</c:v>
                </c:pt>
              </c:strCache>
            </c:strRef>
          </c:cat>
          <c:val>
            <c:numRef>
              <c:f>Hoja3!$B$22:$B$37</c:f>
              <c:numCache>
                <c:formatCode>General</c:formatCode>
                <c:ptCount val="16"/>
                <c:pt idx="0">
                  <c:v>5370</c:v>
                </c:pt>
                <c:pt idx="1">
                  <c:v>5234</c:v>
                </c:pt>
                <c:pt idx="2">
                  <c:v>1341</c:v>
                </c:pt>
                <c:pt idx="3">
                  <c:v>863</c:v>
                </c:pt>
                <c:pt idx="4">
                  <c:v>514</c:v>
                </c:pt>
                <c:pt idx="5">
                  <c:v>772</c:v>
                </c:pt>
                <c:pt idx="6">
                  <c:v>1081</c:v>
                </c:pt>
                <c:pt idx="7">
                  <c:v>474</c:v>
                </c:pt>
                <c:pt idx="8">
                  <c:v>82</c:v>
                </c:pt>
                <c:pt idx="9">
                  <c:v>261</c:v>
                </c:pt>
                <c:pt idx="10">
                  <c:v>232</c:v>
                </c:pt>
                <c:pt idx="11">
                  <c:v>63</c:v>
                </c:pt>
                <c:pt idx="12">
                  <c:v>41</c:v>
                </c:pt>
                <c:pt idx="13">
                  <c:v>126</c:v>
                </c:pt>
                <c:pt idx="14">
                  <c:v>0</c:v>
                </c:pt>
                <c:pt idx="15">
                  <c:v>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02-43BA-AD8E-D7BB7DE3F672}"/>
            </c:ext>
          </c:extLst>
        </c:ser>
        <c:ser>
          <c:idx val="1"/>
          <c:order val="1"/>
          <c:tx>
            <c:strRef>
              <c:f>Hoja3!$C$21</c:f>
              <c:strCache>
                <c:ptCount val="1"/>
                <c:pt idx="0">
                  <c:v>Julio 2.020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Hoja3!$A$22:$A$37</c:f>
              <c:strCache>
                <c:ptCount val="16"/>
                <c:pt idx="0">
                  <c:v>Autopartes</c:v>
                </c:pt>
                <c:pt idx="1">
                  <c:v>Confecciones y Textiles</c:v>
                </c:pt>
                <c:pt idx="2">
                  <c:v>Servicios intangibles</c:v>
                </c:pt>
                <c:pt idx="3">
                  <c:v>Plásticos y sus manufacturas</c:v>
                </c:pt>
                <c:pt idx="4">
                  <c:v>Productos farmacéuticos</c:v>
                </c:pt>
                <c:pt idx="5">
                  <c:v>Calzados y sus partes</c:v>
                </c:pt>
                <c:pt idx="6">
                  <c:v>Manufacturas diversas</c:v>
                </c:pt>
                <c:pt idx="7">
                  <c:v>Cueros y sus manufacturas</c:v>
                </c:pt>
                <c:pt idx="8">
                  <c:v>Metalúrgico y sus partes</c:v>
                </c:pt>
                <c:pt idx="9">
                  <c:v>Alimento para mascotas</c:v>
                </c:pt>
                <c:pt idx="10">
                  <c:v>Fabricación de juguetes</c:v>
                </c:pt>
                <c:pt idx="11">
                  <c:v>Madera y sus manufacturas</c:v>
                </c:pt>
                <c:pt idx="12">
                  <c:v>Pigmiento, pintura y colorantes</c:v>
                </c:pt>
                <c:pt idx="13">
                  <c:v>Productos alimenticios</c:v>
                </c:pt>
                <c:pt idx="14">
                  <c:v>Fabricación de cosméticos</c:v>
                </c:pt>
                <c:pt idx="15">
                  <c:v>Embalajes de aluminio</c:v>
                </c:pt>
              </c:strCache>
            </c:strRef>
          </c:cat>
          <c:val>
            <c:numRef>
              <c:f>Hoja3!$C$22:$C$37</c:f>
              <c:numCache>
                <c:formatCode>#,##0</c:formatCode>
                <c:ptCount val="16"/>
                <c:pt idx="0">
                  <c:v>5211</c:v>
                </c:pt>
                <c:pt idx="1">
                  <c:v>4585</c:v>
                </c:pt>
                <c:pt idx="2">
                  <c:v>1360</c:v>
                </c:pt>
                <c:pt idx="3">
                  <c:v>683</c:v>
                </c:pt>
                <c:pt idx="4">
                  <c:v>1011</c:v>
                </c:pt>
                <c:pt idx="5">
                  <c:v>774</c:v>
                </c:pt>
                <c:pt idx="6">
                  <c:v>1031</c:v>
                </c:pt>
                <c:pt idx="7">
                  <c:v>421</c:v>
                </c:pt>
                <c:pt idx="8">
                  <c:v>75</c:v>
                </c:pt>
                <c:pt idx="9">
                  <c:v>253</c:v>
                </c:pt>
                <c:pt idx="10">
                  <c:v>217</c:v>
                </c:pt>
                <c:pt idx="11">
                  <c:v>63</c:v>
                </c:pt>
                <c:pt idx="12">
                  <c:v>41</c:v>
                </c:pt>
                <c:pt idx="13">
                  <c:v>76</c:v>
                </c:pt>
                <c:pt idx="14">
                  <c:v>0</c:v>
                </c:pt>
                <c:pt idx="1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02-43BA-AD8E-D7BB7DE3F672}"/>
            </c:ext>
          </c:extLst>
        </c:ser>
        <c:ser>
          <c:idx val="2"/>
          <c:order val="2"/>
          <c:tx>
            <c:strRef>
              <c:f>Hoja3!$D$21</c:f>
              <c:strCache>
                <c:ptCount val="1"/>
                <c:pt idx="0">
                  <c:v>Mayo 2.020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Hoja3!$A$22:$A$37</c:f>
              <c:strCache>
                <c:ptCount val="16"/>
                <c:pt idx="0">
                  <c:v>Autopartes</c:v>
                </c:pt>
                <c:pt idx="1">
                  <c:v>Confecciones y Textiles</c:v>
                </c:pt>
                <c:pt idx="2">
                  <c:v>Servicios intangibles</c:v>
                </c:pt>
                <c:pt idx="3">
                  <c:v>Plásticos y sus manufacturas</c:v>
                </c:pt>
                <c:pt idx="4">
                  <c:v>Productos farmacéuticos</c:v>
                </c:pt>
                <c:pt idx="5">
                  <c:v>Calzados y sus partes</c:v>
                </c:pt>
                <c:pt idx="6">
                  <c:v>Manufacturas diversas</c:v>
                </c:pt>
                <c:pt idx="7">
                  <c:v>Cueros y sus manufacturas</c:v>
                </c:pt>
                <c:pt idx="8">
                  <c:v>Metalúrgico y sus partes</c:v>
                </c:pt>
                <c:pt idx="9">
                  <c:v>Alimento para mascotas</c:v>
                </c:pt>
                <c:pt idx="10">
                  <c:v>Fabricación de juguetes</c:v>
                </c:pt>
                <c:pt idx="11">
                  <c:v>Madera y sus manufacturas</c:v>
                </c:pt>
                <c:pt idx="12">
                  <c:v>Pigmiento, pintura y colorantes</c:v>
                </c:pt>
                <c:pt idx="13">
                  <c:v>Productos alimenticios</c:v>
                </c:pt>
                <c:pt idx="14">
                  <c:v>Fabricación de cosméticos</c:v>
                </c:pt>
                <c:pt idx="15">
                  <c:v>Embalajes de aluminio</c:v>
                </c:pt>
              </c:strCache>
            </c:strRef>
          </c:cat>
          <c:val>
            <c:numRef>
              <c:f>Hoja3!$D$22:$D$37</c:f>
              <c:numCache>
                <c:formatCode>#,##0</c:formatCode>
                <c:ptCount val="16"/>
                <c:pt idx="0">
                  <c:v>4777</c:v>
                </c:pt>
                <c:pt idx="1">
                  <c:v>4708</c:v>
                </c:pt>
                <c:pt idx="2">
                  <c:v>1010</c:v>
                </c:pt>
                <c:pt idx="3">
                  <c:v>663</c:v>
                </c:pt>
                <c:pt idx="4">
                  <c:v>1006</c:v>
                </c:pt>
                <c:pt idx="5">
                  <c:v>835</c:v>
                </c:pt>
                <c:pt idx="6">
                  <c:v>1098</c:v>
                </c:pt>
                <c:pt idx="7">
                  <c:v>415</c:v>
                </c:pt>
                <c:pt idx="8">
                  <c:v>75</c:v>
                </c:pt>
                <c:pt idx="9">
                  <c:v>217</c:v>
                </c:pt>
                <c:pt idx="10">
                  <c:v>167</c:v>
                </c:pt>
                <c:pt idx="11">
                  <c:v>59</c:v>
                </c:pt>
                <c:pt idx="12">
                  <c:v>41</c:v>
                </c:pt>
                <c:pt idx="13">
                  <c:v>73</c:v>
                </c:pt>
                <c:pt idx="14">
                  <c:v>1</c:v>
                </c:pt>
                <c:pt idx="1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02-43BA-AD8E-D7BB7DE3F672}"/>
            </c:ext>
          </c:extLst>
        </c:ser>
        <c:ser>
          <c:idx val="3"/>
          <c:order val="3"/>
          <c:tx>
            <c:strRef>
              <c:f>Hoja3!$E$21</c:f>
              <c:strCache>
                <c:ptCount val="1"/>
                <c:pt idx="0">
                  <c:v>Marzo 2.020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Hoja3!$A$22:$A$37</c:f>
              <c:strCache>
                <c:ptCount val="16"/>
                <c:pt idx="0">
                  <c:v>Autopartes</c:v>
                </c:pt>
                <c:pt idx="1">
                  <c:v>Confecciones y Textiles</c:v>
                </c:pt>
                <c:pt idx="2">
                  <c:v>Servicios intangibles</c:v>
                </c:pt>
                <c:pt idx="3">
                  <c:v>Plásticos y sus manufacturas</c:v>
                </c:pt>
                <c:pt idx="4">
                  <c:v>Productos farmacéuticos</c:v>
                </c:pt>
                <c:pt idx="5">
                  <c:v>Calzados y sus partes</c:v>
                </c:pt>
                <c:pt idx="6">
                  <c:v>Manufacturas diversas</c:v>
                </c:pt>
                <c:pt idx="7">
                  <c:v>Cueros y sus manufacturas</c:v>
                </c:pt>
                <c:pt idx="8">
                  <c:v>Metalúrgico y sus partes</c:v>
                </c:pt>
                <c:pt idx="9">
                  <c:v>Alimento para mascotas</c:v>
                </c:pt>
                <c:pt idx="10">
                  <c:v>Fabricación de juguetes</c:v>
                </c:pt>
                <c:pt idx="11">
                  <c:v>Madera y sus manufacturas</c:v>
                </c:pt>
                <c:pt idx="12">
                  <c:v>Pigmiento, pintura y colorantes</c:v>
                </c:pt>
                <c:pt idx="13">
                  <c:v>Productos alimenticios</c:v>
                </c:pt>
                <c:pt idx="14">
                  <c:v>Fabricación de cosméticos</c:v>
                </c:pt>
                <c:pt idx="15">
                  <c:v>Embalajes de aluminio</c:v>
                </c:pt>
              </c:strCache>
            </c:strRef>
          </c:cat>
          <c:val>
            <c:numRef>
              <c:f>Hoja3!$E$22:$E$37</c:f>
              <c:numCache>
                <c:formatCode>#,##0</c:formatCode>
                <c:ptCount val="16"/>
                <c:pt idx="0">
                  <c:v>6787</c:v>
                </c:pt>
                <c:pt idx="1">
                  <c:v>4975</c:v>
                </c:pt>
                <c:pt idx="2">
                  <c:v>1565</c:v>
                </c:pt>
                <c:pt idx="3">
                  <c:v>1077</c:v>
                </c:pt>
                <c:pt idx="4">
                  <c:v>1009</c:v>
                </c:pt>
                <c:pt idx="5">
                  <c:v>912</c:v>
                </c:pt>
                <c:pt idx="6">
                  <c:v>707</c:v>
                </c:pt>
                <c:pt idx="7">
                  <c:v>555</c:v>
                </c:pt>
                <c:pt idx="8">
                  <c:v>272</c:v>
                </c:pt>
                <c:pt idx="9">
                  <c:v>227</c:v>
                </c:pt>
                <c:pt idx="10">
                  <c:v>168</c:v>
                </c:pt>
                <c:pt idx="11">
                  <c:v>103</c:v>
                </c:pt>
                <c:pt idx="12">
                  <c:v>41</c:v>
                </c:pt>
                <c:pt idx="13">
                  <c:v>32</c:v>
                </c:pt>
                <c:pt idx="14">
                  <c:v>8</c:v>
                </c:pt>
                <c:pt idx="1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02-43BA-AD8E-D7BB7DE3F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6070992"/>
        <c:axId val="1"/>
        <c:axId val="2"/>
      </c:bar3DChart>
      <c:catAx>
        <c:axId val="48607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486070992"/>
        <c:crosses val="autoZero"/>
        <c:crossBetween val="between"/>
      </c:valAx>
      <c:serAx>
        <c:axId val="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PY"/>
          </a:p>
        </c:txPr>
        <c:crossAx val="1"/>
        <c:crosses val="autoZero"/>
        <c:tickLblSkip val="4"/>
        <c:tickMarkSkip val="1"/>
      </c:ser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PY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PY" sz="1400" b="1" i="0" u="sng" strike="noStrike" baseline="0">
                <a:solidFill>
                  <a:srgbClr val="333333"/>
                </a:solidFill>
                <a:latin typeface="Calibri"/>
                <a:cs typeface="Calibri"/>
              </a:rPr>
              <a:t>Histórico de programas aprobados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PY" sz="1400" b="1" i="0" u="sng" strike="noStrike" baseline="0">
                <a:solidFill>
                  <a:srgbClr val="333333"/>
                </a:solidFill>
                <a:latin typeface="Calibri"/>
                <a:cs typeface="Calibri"/>
              </a:rPr>
              <a:t>2001 - 2020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1"/>
          <c:order val="0"/>
          <c:tx>
            <c:strRef>
              <c:f>Resumen!$M$1</c:f>
              <c:strCache>
                <c:ptCount val="1"/>
                <c:pt idx="0">
                  <c:v>Programas aprobados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cat>
            <c:strRef>
              <c:f>Resumen!$L$2:$L$22</c:f>
              <c:strCach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Total</c:v>
                </c:pt>
              </c:strCache>
            </c:strRef>
          </c:cat>
          <c:val>
            <c:numRef>
              <c:f>Resumen!$M$2:$M$21</c:f>
              <c:numCache>
                <c:formatCode>#,##0</c:formatCode>
                <c:ptCount val="20"/>
                <c:pt idx="0">
                  <c:v>19</c:v>
                </c:pt>
                <c:pt idx="1">
                  <c:v>11</c:v>
                </c:pt>
                <c:pt idx="2">
                  <c:v>7</c:v>
                </c:pt>
                <c:pt idx="3">
                  <c:v>4</c:v>
                </c:pt>
                <c:pt idx="4">
                  <c:v>14</c:v>
                </c:pt>
                <c:pt idx="5">
                  <c:v>11</c:v>
                </c:pt>
                <c:pt idx="6">
                  <c:v>6</c:v>
                </c:pt>
                <c:pt idx="7">
                  <c:v>21</c:v>
                </c:pt>
                <c:pt idx="8">
                  <c:v>8</c:v>
                </c:pt>
                <c:pt idx="9">
                  <c:v>13</c:v>
                </c:pt>
                <c:pt idx="10">
                  <c:v>13</c:v>
                </c:pt>
                <c:pt idx="11">
                  <c:v>16</c:v>
                </c:pt>
                <c:pt idx="12">
                  <c:v>14</c:v>
                </c:pt>
                <c:pt idx="13">
                  <c:v>24</c:v>
                </c:pt>
                <c:pt idx="14">
                  <c:v>22</c:v>
                </c:pt>
                <c:pt idx="15">
                  <c:v>22</c:v>
                </c:pt>
                <c:pt idx="16">
                  <c:v>24</c:v>
                </c:pt>
                <c:pt idx="17">
                  <c:v>32</c:v>
                </c:pt>
                <c:pt idx="18">
                  <c:v>33</c:v>
                </c:pt>
                <c:pt idx="19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4F-4CE4-AC47-A96C79956CF5}"/>
            </c:ext>
          </c:extLst>
        </c:ser>
        <c:ser>
          <c:idx val="0"/>
          <c:order val="1"/>
          <c:tx>
            <c:strRef>
              <c:f>Resumen!$M$1</c:f>
              <c:strCache>
                <c:ptCount val="1"/>
                <c:pt idx="0">
                  <c:v>Programas aprobados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es-PY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Resumen!$L$2:$L$22</c:f>
              <c:strCach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Total</c:v>
                </c:pt>
              </c:strCache>
            </c:strRef>
          </c:cat>
          <c:val>
            <c:numRef>
              <c:f>Resumen!$M$2:$M$22</c:f>
              <c:numCache>
                <c:formatCode>#,##0</c:formatCode>
                <c:ptCount val="21"/>
                <c:pt idx="0">
                  <c:v>19</c:v>
                </c:pt>
                <c:pt idx="1">
                  <c:v>11</c:v>
                </c:pt>
                <c:pt idx="2">
                  <c:v>7</c:v>
                </c:pt>
                <c:pt idx="3">
                  <c:v>4</c:v>
                </c:pt>
                <c:pt idx="4">
                  <c:v>14</c:v>
                </c:pt>
                <c:pt idx="5">
                  <c:v>11</c:v>
                </c:pt>
                <c:pt idx="6">
                  <c:v>6</c:v>
                </c:pt>
                <c:pt idx="7">
                  <c:v>21</c:v>
                </c:pt>
                <c:pt idx="8">
                  <c:v>8</c:v>
                </c:pt>
                <c:pt idx="9">
                  <c:v>13</c:v>
                </c:pt>
                <c:pt idx="10">
                  <c:v>13</c:v>
                </c:pt>
                <c:pt idx="11">
                  <c:v>16</c:v>
                </c:pt>
                <c:pt idx="12">
                  <c:v>14</c:v>
                </c:pt>
                <c:pt idx="13">
                  <c:v>24</c:v>
                </c:pt>
                <c:pt idx="14">
                  <c:v>22</c:v>
                </c:pt>
                <c:pt idx="15">
                  <c:v>22</c:v>
                </c:pt>
                <c:pt idx="16">
                  <c:v>24</c:v>
                </c:pt>
                <c:pt idx="17">
                  <c:v>32</c:v>
                </c:pt>
                <c:pt idx="18">
                  <c:v>33</c:v>
                </c:pt>
                <c:pt idx="19">
                  <c:v>29</c:v>
                </c:pt>
                <c:pt idx="20">
                  <c:v>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4F-4CE4-AC47-A96C79956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91230927"/>
        <c:axId val="1"/>
        <c:axId val="0"/>
      </c:bar3DChart>
      <c:catAx>
        <c:axId val="691230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2700000" vert="horz"/>
          <a:lstStyle/>
          <a:p>
            <a:pPr>
              <a:defRPr sz="900" b="1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PY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PY"/>
          </a:p>
        </c:txPr>
        <c:crossAx val="691230927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Y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PY" sz="1400" b="1" i="0" u="sng" strike="noStrike" baseline="0">
                <a:solidFill>
                  <a:srgbClr val="333333"/>
                </a:solidFill>
                <a:latin typeface="Calibri"/>
                <a:cs typeface="Calibri"/>
              </a:rPr>
              <a:t>Histórico de inversiones aprobadas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PY" sz="1400" b="1" i="0" u="sng" strike="noStrike" baseline="0">
                <a:solidFill>
                  <a:srgbClr val="333333"/>
                </a:solidFill>
                <a:latin typeface="Calibri"/>
                <a:cs typeface="Calibri"/>
              </a:rPr>
              <a:t>2001 - 2020 (En millones de dólares)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Resumen!$N$1</c:f>
              <c:strCache>
                <c:ptCount val="1"/>
                <c:pt idx="0">
                  <c:v>Inversión 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es-PY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Resumen!$L$2:$L$22</c:f>
              <c:strCach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Total</c:v>
                </c:pt>
              </c:strCache>
            </c:strRef>
          </c:cat>
          <c:val>
            <c:numRef>
              <c:f>Resumen!$N$2:$N$22</c:f>
              <c:numCache>
                <c:formatCode>#,##0.0</c:formatCode>
                <c:ptCount val="21"/>
                <c:pt idx="0">
                  <c:v>5.357081</c:v>
                </c:pt>
                <c:pt idx="1">
                  <c:v>5.5748870000000004</c:v>
                </c:pt>
                <c:pt idx="2">
                  <c:v>8.1883330000000001</c:v>
                </c:pt>
                <c:pt idx="3">
                  <c:v>12.407711000000001</c:v>
                </c:pt>
                <c:pt idx="4">
                  <c:v>41.138171</c:v>
                </c:pt>
                <c:pt idx="5">
                  <c:v>7.6781759999999997</c:v>
                </c:pt>
                <c:pt idx="6">
                  <c:v>3.220316</c:v>
                </c:pt>
                <c:pt idx="7">
                  <c:v>17.803540999999999</c:v>
                </c:pt>
                <c:pt idx="8">
                  <c:v>10.363576999999999</c:v>
                </c:pt>
                <c:pt idx="9">
                  <c:v>36.106304999999999</c:v>
                </c:pt>
                <c:pt idx="10">
                  <c:v>16.300867</c:v>
                </c:pt>
                <c:pt idx="11">
                  <c:v>46.843764</c:v>
                </c:pt>
                <c:pt idx="12">
                  <c:v>29.335932</c:v>
                </c:pt>
                <c:pt idx="13">
                  <c:v>71.338641999999993</c:v>
                </c:pt>
                <c:pt idx="14">
                  <c:v>34.006731000000002</c:v>
                </c:pt>
                <c:pt idx="15">
                  <c:v>35.382962999999997</c:v>
                </c:pt>
                <c:pt idx="16">
                  <c:v>162.81516199999999</c:v>
                </c:pt>
                <c:pt idx="17">
                  <c:v>87.587928000000005</c:v>
                </c:pt>
                <c:pt idx="18">
                  <c:v>58.8</c:v>
                </c:pt>
                <c:pt idx="19" formatCode="0.0">
                  <c:v>20.623001490000004</c:v>
                </c:pt>
                <c:pt idx="20" formatCode="#,##0">
                  <c:v>710.87308848999999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EB-4534-99B9-5B4BED2125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91226127"/>
        <c:axId val="1"/>
        <c:axId val="0"/>
      </c:bar3DChart>
      <c:catAx>
        <c:axId val="691226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2700000" vert="horz"/>
          <a:lstStyle/>
          <a:p>
            <a:pPr>
              <a:defRPr sz="900" b="1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PY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PY"/>
          </a:p>
        </c:txPr>
        <c:crossAx val="691226127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Y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PY" sz="1400" b="1" i="0" u="sng" strike="noStrike" baseline="0">
                <a:solidFill>
                  <a:srgbClr val="333333"/>
                </a:solidFill>
                <a:latin typeface="Calibri"/>
                <a:cs typeface="Calibri"/>
              </a:rPr>
              <a:t>Histórico de mano de obra vinculada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PY" sz="1400" b="1" i="0" u="sng" strike="noStrike" baseline="0">
                <a:solidFill>
                  <a:srgbClr val="333333"/>
                </a:solidFill>
                <a:latin typeface="Calibri"/>
                <a:cs typeface="Calibri"/>
              </a:rPr>
              <a:t>2001 - 2020 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Resumen!$O$1</c:f>
              <c:strCache>
                <c:ptCount val="1"/>
                <c:pt idx="0">
                  <c:v>MO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es-PY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Resumen!$L$2:$L$22</c:f>
              <c:strCach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Total</c:v>
                </c:pt>
              </c:strCache>
            </c:strRef>
          </c:cat>
          <c:val>
            <c:numRef>
              <c:f>Resumen!$O$2:$O$22</c:f>
              <c:numCache>
                <c:formatCode>#,##0</c:formatCode>
                <c:ptCount val="21"/>
                <c:pt idx="0">
                  <c:v>350</c:v>
                </c:pt>
                <c:pt idx="1">
                  <c:v>341</c:v>
                </c:pt>
                <c:pt idx="2">
                  <c:v>395</c:v>
                </c:pt>
                <c:pt idx="3">
                  <c:v>154</c:v>
                </c:pt>
                <c:pt idx="4">
                  <c:v>832</c:v>
                </c:pt>
                <c:pt idx="5">
                  <c:v>1782</c:v>
                </c:pt>
                <c:pt idx="6">
                  <c:v>190</c:v>
                </c:pt>
                <c:pt idx="7">
                  <c:v>1119</c:v>
                </c:pt>
                <c:pt idx="8">
                  <c:v>2394</c:v>
                </c:pt>
                <c:pt idx="9">
                  <c:v>1321</c:v>
                </c:pt>
                <c:pt idx="10">
                  <c:v>828</c:v>
                </c:pt>
                <c:pt idx="11">
                  <c:v>2352</c:v>
                </c:pt>
                <c:pt idx="12">
                  <c:v>1308</c:v>
                </c:pt>
                <c:pt idx="13">
                  <c:v>3222</c:v>
                </c:pt>
                <c:pt idx="14">
                  <c:v>1423</c:v>
                </c:pt>
                <c:pt idx="15">
                  <c:v>1409</c:v>
                </c:pt>
                <c:pt idx="16">
                  <c:v>2540</c:v>
                </c:pt>
                <c:pt idx="17">
                  <c:v>2160</c:v>
                </c:pt>
                <c:pt idx="18">
                  <c:v>1720</c:v>
                </c:pt>
                <c:pt idx="19">
                  <c:v>1176</c:v>
                </c:pt>
                <c:pt idx="20">
                  <c:v>27016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C7-44B3-ACD2-0F3E7676C3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91234927"/>
        <c:axId val="1"/>
        <c:axId val="0"/>
      </c:bar3DChart>
      <c:catAx>
        <c:axId val="691234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2700000" vert="horz"/>
          <a:lstStyle/>
          <a:p>
            <a:pPr>
              <a:defRPr sz="900" b="1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PY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PY"/>
          </a:p>
        </c:txPr>
        <c:crossAx val="691234927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Y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C1B7-4EF0-4940-978C-CA5DEFCD403F}" type="datetimeFigureOut">
              <a:rPr lang="es-ES" smtClean="0"/>
              <a:t>06/11/2020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7240-5BC0-490B-9FB3-A4B2A1F2FE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509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C1B7-4EF0-4940-978C-CA5DEFCD403F}" type="datetimeFigureOut">
              <a:rPr lang="es-ES" smtClean="0"/>
              <a:t>06/11/2020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7240-5BC0-490B-9FB3-A4B2A1F2FE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7295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C1B7-4EF0-4940-978C-CA5DEFCD403F}" type="datetimeFigureOut">
              <a:rPr lang="es-ES" smtClean="0"/>
              <a:t>06/11/2020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7240-5BC0-490B-9FB3-A4B2A1F2FE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6805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C1B7-4EF0-4940-978C-CA5DEFCD403F}" type="datetimeFigureOut">
              <a:rPr lang="es-ES" smtClean="0"/>
              <a:t>06/11/2020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7240-5BC0-490B-9FB3-A4B2A1F2FE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0522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C1B7-4EF0-4940-978C-CA5DEFCD403F}" type="datetimeFigureOut">
              <a:rPr lang="es-ES" smtClean="0"/>
              <a:t>06/11/2020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7240-5BC0-490B-9FB3-A4B2A1F2FE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212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C1B7-4EF0-4940-978C-CA5DEFCD403F}" type="datetimeFigureOut">
              <a:rPr lang="es-ES" smtClean="0"/>
              <a:t>06/11/2020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7240-5BC0-490B-9FB3-A4B2A1F2FE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998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C1B7-4EF0-4940-978C-CA5DEFCD403F}" type="datetimeFigureOut">
              <a:rPr lang="es-ES" smtClean="0"/>
              <a:t>06/11/2020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7240-5BC0-490B-9FB3-A4B2A1F2FE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6196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C1B7-4EF0-4940-978C-CA5DEFCD403F}" type="datetimeFigureOut">
              <a:rPr lang="es-ES" smtClean="0"/>
              <a:t>06/11/2020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7240-5BC0-490B-9FB3-A4B2A1F2FE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531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C1B7-4EF0-4940-978C-CA5DEFCD403F}" type="datetimeFigureOut">
              <a:rPr lang="es-ES" smtClean="0"/>
              <a:t>06/11/2020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7240-5BC0-490B-9FB3-A4B2A1F2FE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1516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C1B7-4EF0-4940-978C-CA5DEFCD403F}" type="datetimeFigureOut">
              <a:rPr lang="es-ES" smtClean="0"/>
              <a:t>06/11/2020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7240-5BC0-490B-9FB3-A4B2A1F2FE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5157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C1B7-4EF0-4940-978C-CA5DEFCD403F}" type="datetimeFigureOut">
              <a:rPr lang="es-ES" smtClean="0"/>
              <a:t>06/11/2020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7240-5BC0-490B-9FB3-A4B2A1F2FE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993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DC1B7-4EF0-4940-978C-CA5DEFCD403F}" type="datetimeFigureOut">
              <a:rPr lang="es-ES" smtClean="0"/>
              <a:t>06/11/2020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F7240-5BC0-490B-9FB3-A4B2A1F2FE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800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26623"/>
            <a:ext cx="9144000" cy="2387600"/>
          </a:xfrm>
        </p:spPr>
        <p:txBody>
          <a:bodyPr anchor="ctr">
            <a:normAutofit/>
          </a:bodyPr>
          <a:lstStyle/>
          <a:p>
            <a:r>
              <a:rPr lang="es-ES" sz="3600" b="1" dirty="0"/>
              <a:t>Consejo Nacional de las Industrias Maquiladoras de Exportación (CNIME)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2529009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Secretaría Ejecutiva del CNIME</a:t>
            </a:r>
          </a:p>
          <a:p>
            <a:endParaRPr lang="es-ES" dirty="0"/>
          </a:p>
          <a:p>
            <a:r>
              <a:rPr lang="es-ES" dirty="0"/>
              <a:t>Informe estadístico</a:t>
            </a:r>
          </a:p>
          <a:p>
            <a:r>
              <a:rPr lang="es-ES" dirty="0"/>
              <a:t>Mes de Octubre de 2020</a:t>
            </a:r>
          </a:p>
          <a:p>
            <a:endParaRPr lang="es-ES" dirty="0"/>
          </a:p>
        </p:txBody>
      </p:sp>
      <p:grpSp>
        <p:nvGrpSpPr>
          <p:cNvPr id="4" name="13 Grupo"/>
          <p:cNvGrpSpPr/>
          <p:nvPr/>
        </p:nvGrpSpPr>
        <p:grpSpPr>
          <a:xfrm>
            <a:off x="4235566" y="4669847"/>
            <a:ext cx="3378210" cy="848101"/>
            <a:chOff x="1692275" y="2924175"/>
            <a:chExt cx="5759450" cy="1368425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1692275" y="2924182"/>
              <a:ext cx="5759450" cy="833440"/>
              <a:chOff x="1066" y="1842"/>
              <a:chExt cx="3628" cy="525"/>
            </a:xfrm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1066" y="1933"/>
                <a:ext cx="3628" cy="409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5000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s-MX">
                  <a:latin typeface="Arial" charset="0"/>
                </a:endParaRPr>
              </a:p>
            </p:txBody>
          </p:sp>
          <p:grpSp>
            <p:nvGrpSpPr>
              <p:cNvPr id="10" name="Group 6"/>
              <p:cNvGrpSpPr>
                <a:grpSpLocks/>
              </p:cNvGrpSpPr>
              <p:nvPr/>
            </p:nvGrpSpPr>
            <p:grpSpPr bwMode="auto">
              <a:xfrm>
                <a:off x="1111" y="1842"/>
                <a:ext cx="3492" cy="525"/>
                <a:chOff x="1927" y="1616"/>
                <a:chExt cx="3492" cy="525"/>
              </a:xfrm>
            </p:grpSpPr>
            <p:sp>
              <p:nvSpPr>
                <p:cNvPr id="11" name="Freeform 7"/>
                <p:cNvSpPr>
                  <a:spLocks/>
                </p:cNvSpPr>
                <p:nvPr/>
              </p:nvSpPr>
              <p:spPr bwMode="auto">
                <a:xfrm>
                  <a:off x="2315" y="1933"/>
                  <a:ext cx="149" cy="137"/>
                </a:xfrm>
                <a:custGeom>
                  <a:avLst/>
                  <a:gdLst/>
                  <a:ahLst/>
                  <a:cxnLst>
                    <a:cxn ang="0">
                      <a:pos x="20" y="32"/>
                    </a:cxn>
                    <a:cxn ang="0">
                      <a:pos x="8" y="30"/>
                    </a:cxn>
                    <a:cxn ang="0">
                      <a:pos x="1" y="21"/>
                    </a:cxn>
                    <a:cxn ang="0">
                      <a:pos x="3" y="9"/>
                    </a:cxn>
                    <a:cxn ang="0">
                      <a:pos x="12" y="2"/>
                    </a:cxn>
                    <a:cxn ang="0">
                      <a:pos x="24" y="4"/>
                    </a:cxn>
                    <a:cxn ang="0">
                      <a:pos x="30" y="13"/>
                    </a:cxn>
                    <a:cxn ang="0">
                      <a:pos x="29" y="25"/>
                    </a:cxn>
                    <a:cxn ang="0">
                      <a:pos x="20" y="32"/>
                    </a:cxn>
                  </a:cxnLst>
                  <a:rect l="0" t="0" r="r" b="b"/>
                  <a:pathLst>
                    <a:path w="31" h="33">
                      <a:moveTo>
                        <a:pt x="20" y="32"/>
                      </a:moveTo>
                      <a:cubicBezTo>
                        <a:pt x="15" y="33"/>
                        <a:pt x="12" y="33"/>
                        <a:pt x="8" y="30"/>
                      </a:cubicBezTo>
                      <a:cubicBezTo>
                        <a:pt x="5" y="28"/>
                        <a:pt x="2" y="25"/>
                        <a:pt x="1" y="21"/>
                      </a:cubicBezTo>
                      <a:cubicBezTo>
                        <a:pt x="0" y="17"/>
                        <a:pt x="1" y="13"/>
                        <a:pt x="3" y="9"/>
                      </a:cubicBezTo>
                      <a:cubicBezTo>
                        <a:pt x="5" y="5"/>
                        <a:pt x="8" y="3"/>
                        <a:pt x="12" y="2"/>
                      </a:cubicBezTo>
                      <a:cubicBezTo>
                        <a:pt x="16" y="0"/>
                        <a:pt x="20" y="1"/>
                        <a:pt x="24" y="4"/>
                      </a:cubicBezTo>
                      <a:cubicBezTo>
                        <a:pt x="27" y="6"/>
                        <a:pt x="29" y="9"/>
                        <a:pt x="30" y="13"/>
                      </a:cubicBezTo>
                      <a:cubicBezTo>
                        <a:pt x="31" y="17"/>
                        <a:pt x="31" y="21"/>
                        <a:pt x="29" y="25"/>
                      </a:cubicBezTo>
                      <a:cubicBezTo>
                        <a:pt x="27" y="29"/>
                        <a:pt x="23" y="31"/>
                        <a:pt x="20" y="32"/>
                      </a:cubicBezTo>
                    </a:path>
                  </a:pathLst>
                </a:custGeom>
                <a:solidFill>
                  <a:srgbClr val="EB3D00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es-MX">
                    <a:latin typeface="Arial" charset="0"/>
                  </a:endParaRPr>
                </a:p>
              </p:txBody>
            </p:sp>
            <p:sp>
              <p:nvSpPr>
                <p:cNvPr id="12" name="Freeform 8"/>
                <p:cNvSpPr>
                  <a:spLocks/>
                </p:cNvSpPr>
                <p:nvPr/>
              </p:nvSpPr>
              <p:spPr bwMode="auto">
                <a:xfrm>
                  <a:off x="2167" y="2008"/>
                  <a:ext cx="148" cy="133"/>
                </a:xfrm>
                <a:custGeom>
                  <a:avLst/>
                  <a:gdLst/>
                  <a:ahLst/>
                  <a:cxnLst>
                    <a:cxn ang="0">
                      <a:pos x="8" y="30"/>
                    </a:cxn>
                    <a:cxn ang="0">
                      <a:pos x="1" y="20"/>
                    </a:cxn>
                    <a:cxn ang="0">
                      <a:pos x="3" y="8"/>
                    </a:cxn>
                    <a:cxn ang="0">
                      <a:pos x="12" y="1"/>
                    </a:cxn>
                    <a:cxn ang="0">
                      <a:pos x="23" y="2"/>
                    </a:cxn>
                    <a:cxn ang="0">
                      <a:pos x="30" y="12"/>
                    </a:cxn>
                    <a:cxn ang="0">
                      <a:pos x="31" y="20"/>
                    </a:cxn>
                    <a:cxn ang="0">
                      <a:pos x="27" y="27"/>
                    </a:cxn>
                    <a:cxn ang="0">
                      <a:pos x="20" y="31"/>
                    </a:cxn>
                    <a:cxn ang="0">
                      <a:pos x="8" y="30"/>
                    </a:cxn>
                  </a:cxnLst>
                  <a:rect l="0" t="0" r="r" b="b"/>
                  <a:pathLst>
                    <a:path w="31" h="32">
                      <a:moveTo>
                        <a:pt x="8" y="30"/>
                      </a:moveTo>
                      <a:cubicBezTo>
                        <a:pt x="4" y="27"/>
                        <a:pt x="2" y="24"/>
                        <a:pt x="1" y="20"/>
                      </a:cubicBezTo>
                      <a:cubicBezTo>
                        <a:pt x="0" y="16"/>
                        <a:pt x="1" y="12"/>
                        <a:pt x="3" y="8"/>
                      </a:cubicBezTo>
                      <a:cubicBezTo>
                        <a:pt x="5" y="4"/>
                        <a:pt x="8" y="2"/>
                        <a:pt x="12" y="1"/>
                      </a:cubicBezTo>
                      <a:cubicBezTo>
                        <a:pt x="16" y="0"/>
                        <a:pt x="20" y="0"/>
                        <a:pt x="23" y="2"/>
                      </a:cubicBezTo>
                      <a:cubicBezTo>
                        <a:pt x="27" y="4"/>
                        <a:pt x="29" y="7"/>
                        <a:pt x="30" y="12"/>
                      </a:cubicBezTo>
                      <a:cubicBezTo>
                        <a:pt x="31" y="15"/>
                        <a:pt x="31" y="17"/>
                        <a:pt x="31" y="20"/>
                      </a:cubicBezTo>
                      <a:cubicBezTo>
                        <a:pt x="30" y="22"/>
                        <a:pt x="29" y="25"/>
                        <a:pt x="27" y="27"/>
                      </a:cubicBezTo>
                      <a:cubicBezTo>
                        <a:pt x="25" y="29"/>
                        <a:pt x="22" y="31"/>
                        <a:pt x="20" y="31"/>
                      </a:cubicBezTo>
                      <a:cubicBezTo>
                        <a:pt x="16" y="32"/>
                        <a:pt x="11" y="32"/>
                        <a:pt x="8" y="30"/>
                      </a:cubicBezTo>
                    </a:path>
                  </a:pathLst>
                </a:custGeom>
                <a:solidFill>
                  <a:srgbClr val="EB3D00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es-MX">
                    <a:latin typeface="Arial" charset="0"/>
                  </a:endParaRPr>
                </a:p>
              </p:txBody>
            </p:sp>
            <p:sp>
              <p:nvSpPr>
                <p:cNvPr id="13" name="Freeform 9"/>
                <p:cNvSpPr>
                  <a:spLocks/>
                </p:cNvSpPr>
                <p:nvPr/>
              </p:nvSpPr>
              <p:spPr bwMode="auto">
                <a:xfrm>
                  <a:off x="2009" y="1958"/>
                  <a:ext cx="148" cy="142"/>
                </a:xfrm>
                <a:custGeom>
                  <a:avLst/>
                  <a:gdLst/>
                  <a:ahLst/>
                  <a:cxnLst>
                    <a:cxn ang="0">
                      <a:pos x="1" y="21"/>
                    </a:cxn>
                    <a:cxn ang="0">
                      <a:pos x="2" y="9"/>
                    </a:cxn>
                    <a:cxn ang="0">
                      <a:pos x="12" y="1"/>
                    </a:cxn>
                    <a:cxn ang="0">
                      <a:pos x="23" y="3"/>
                    </a:cxn>
                    <a:cxn ang="0">
                      <a:pos x="30" y="13"/>
                    </a:cxn>
                    <a:cxn ang="0">
                      <a:pos x="29" y="26"/>
                    </a:cxn>
                    <a:cxn ang="0">
                      <a:pos x="20" y="33"/>
                    </a:cxn>
                    <a:cxn ang="0">
                      <a:pos x="8" y="31"/>
                    </a:cxn>
                    <a:cxn ang="0">
                      <a:pos x="1" y="21"/>
                    </a:cxn>
                  </a:cxnLst>
                  <a:rect l="0" t="0" r="r" b="b"/>
                  <a:pathLst>
                    <a:path w="31" h="34">
                      <a:moveTo>
                        <a:pt x="1" y="21"/>
                      </a:moveTo>
                      <a:cubicBezTo>
                        <a:pt x="0" y="17"/>
                        <a:pt x="0" y="13"/>
                        <a:pt x="2" y="9"/>
                      </a:cubicBezTo>
                      <a:cubicBezTo>
                        <a:pt x="4" y="5"/>
                        <a:pt x="8" y="2"/>
                        <a:pt x="12" y="1"/>
                      </a:cubicBezTo>
                      <a:cubicBezTo>
                        <a:pt x="16" y="0"/>
                        <a:pt x="19" y="1"/>
                        <a:pt x="23" y="3"/>
                      </a:cubicBezTo>
                      <a:cubicBezTo>
                        <a:pt x="27" y="6"/>
                        <a:pt x="29" y="9"/>
                        <a:pt x="30" y="13"/>
                      </a:cubicBezTo>
                      <a:cubicBezTo>
                        <a:pt x="31" y="17"/>
                        <a:pt x="31" y="22"/>
                        <a:pt x="29" y="26"/>
                      </a:cubicBezTo>
                      <a:cubicBezTo>
                        <a:pt x="27" y="30"/>
                        <a:pt x="23" y="32"/>
                        <a:pt x="20" y="33"/>
                      </a:cubicBezTo>
                      <a:cubicBezTo>
                        <a:pt x="15" y="34"/>
                        <a:pt x="12" y="34"/>
                        <a:pt x="8" y="31"/>
                      </a:cubicBezTo>
                      <a:cubicBezTo>
                        <a:pt x="5" y="29"/>
                        <a:pt x="2" y="25"/>
                        <a:pt x="1" y="21"/>
                      </a:cubicBezTo>
                    </a:path>
                  </a:pathLst>
                </a:custGeom>
                <a:solidFill>
                  <a:srgbClr val="EB3D00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es-MX">
                    <a:latin typeface="Arial" charset="0"/>
                  </a:endParaRPr>
                </a:p>
              </p:txBody>
            </p:sp>
            <p:sp>
              <p:nvSpPr>
                <p:cNvPr id="14" name="Freeform 10"/>
                <p:cNvSpPr>
                  <a:spLocks/>
                </p:cNvSpPr>
                <p:nvPr/>
              </p:nvSpPr>
              <p:spPr bwMode="auto">
                <a:xfrm>
                  <a:off x="1927" y="1829"/>
                  <a:ext cx="153" cy="133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13" y="1"/>
                    </a:cxn>
                    <a:cxn ang="0">
                      <a:pos x="24" y="3"/>
                    </a:cxn>
                    <a:cxn ang="0">
                      <a:pos x="31" y="11"/>
                    </a:cxn>
                    <a:cxn ang="0">
                      <a:pos x="29" y="24"/>
                    </a:cxn>
                    <a:cxn ang="0">
                      <a:pos x="20" y="31"/>
                    </a:cxn>
                    <a:cxn ang="0">
                      <a:pos x="9" y="29"/>
                    </a:cxn>
                    <a:cxn ang="0">
                      <a:pos x="1" y="2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32" h="32">
                      <a:moveTo>
                        <a:pt x="3" y="9"/>
                      </a:moveTo>
                      <a:cubicBezTo>
                        <a:pt x="5" y="5"/>
                        <a:pt x="8" y="2"/>
                        <a:pt x="13" y="1"/>
                      </a:cubicBezTo>
                      <a:cubicBezTo>
                        <a:pt x="17" y="0"/>
                        <a:pt x="21" y="1"/>
                        <a:pt x="24" y="3"/>
                      </a:cubicBezTo>
                      <a:cubicBezTo>
                        <a:pt x="27" y="5"/>
                        <a:pt x="30" y="8"/>
                        <a:pt x="31" y="11"/>
                      </a:cubicBezTo>
                      <a:cubicBezTo>
                        <a:pt x="32" y="15"/>
                        <a:pt x="31" y="20"/>
                        <a:pt x="29" y="24"/>
                      </a:cubicBezTo>
                      <a:cubicBezTo>
                        <a:pt x="27" y="28"/>
                        <a:pt x="24" y="30"/>
                        <a:pt x="20" y="31"/>
                      </a:cubicBezTo>
                      <a:cubicBezTo>
                        <a:pt x="17" y="32"/>
                        <a:pt x="13" y="32"/>
                        <a:pt x="9" y="29"/>
                      </a:cubicBezTo>
                      <a:cubicBezTo>
                        <a:pt x="5" y="27"/>
                        <a:pt x="2" y="24"/>
                        <a:pt x="1" y="20"/>
                      </a:cubicBezTo>
                      <a:cubicBezTo>
                        <a:pt x="0" y="16"/>
                        <a:pt x="1" y="12"/>
                        <a:pt x="3" y="9"/>
                      </a:cubicBezTo>
                    </a:path>
                  </a:pathLst>
                </a:custGeom>
                <a:solidFill>
                  <a:srgbClr val="EB3D00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es-MX">
                    <a:latin typeface="Arial" charset="0"/>
                  </a:endParaRPr>
                </a:p>
              </p:txBody>
            </p:sp>
            <p:sp>
              <p:nvSpPr>
                <p:cNvPr id="15" name="Freeform 11"/>
                <p:cNvSpPr>
                  <a:spLocks/>
                </p:cNvSpPr>
                <p:nvPr/>
              </p:nvSpPr>
              <p:spPr bwMode="auto">
                <a:xfrm>
                  <a:off x="1980" y="1683"/>
                  <a:ext cx="148" cy="137"/>
                </a:xfrm>
                <a:custGeom>
                  <a:avLst/>
                  <a:gdLst/>
                  <a:ahLst/>
                  <a:cxnLst>
                    <a:cxn ang="0">
                      <a:pos x="11" y="1"/>
                    </a:cxn>
                    <a:cxn ang="0">
                      <a:pos x="23" y="3"/>
                    </a:cxn>
                    <a:cxn ang="0">
                      <a:pos x="30" y="13"/>
                    </a:cxn>
                    <a:cxn ang="0">
                      <a:pos x="28" y="25"/>
                    </a:cxn>
                    <a:cxn ang="0">
                      <a:pos x="19" y="32"/>
                    </a:cxn>
                    <a:cxn ang="0">
                      <a:pos x="8" y="30"/>
                    </a:cxn>
                    <a:cxn ang="0">
                      <a:pos x="1" y="20"/>
                    </a:cxn>
                    <a:cxn ang="0">
                      <a:pos x="2" y="8"/>
                    </a:cxn>
                    <a:cxn ang="0">
                      <a:pos x="11" y="1"/>
                    </a:cxn>
                  </a:cxnLst>
                  <a:rect l="0" t="0" r="r" b="b"/>
                  <a:pathLst>
                    <a:path w="31" h="33">
                      <a:moveTo>
                        <a:pt x="11" y="1"/>
                      </a:moveTo>
                      <a:cubicBezTo>
                        <a:pt x="16" y="0"/>
                        <a:pt x="19" y="0"/>
                        <a:pt x="23" y="3"/>
                      </a:cubicBezTo>
                      <a:cubicBezTo>
                        <a:pt x="26" y="5"/>
                        <a:pt x="29" y="9"/>
                        <a:pt x="30" y="13"/>
                      </a:cubicBezTo>
                      <a:cubicBezTo>
                        <a:pt x="31" y="17"/>
                        <a:pt x="30" y="21"/>
                        <a:pt x="28" y="25"/>
                      </a:cubicBezTo>
                      <a:cubicBezTo>
                        <a:pt x="27" y="29"/>
                        <a:pt x="23" y="31"/>
                        <a:pt x="19" y="32"/>
                      </a:cubicBezTo>
                      <a:cubicBezTo>
                        <a:pt x="15" y="33"/>
                        <a:pt x="12" y="33"/>
                        <a:pt x="8" y="30"/>
                      </a:cubicBezTo>
                      <a:cubicBezTo>
                        <a:pt x="4" y="28"/>
                        <a:pt x="2" y="24"/>
                        <a:pt x="1" y="20"/>
                      </a:cubicBezTo>
                      <a:cubicBezTo>
                        <a:pt x="0" y="16"/>
                        <a:pt x="0" y="12"/>
                        <a:pt x="2" y="8"/>
                      </a:cubicBezTo>
                      <a:cubicBezTo>
                        <a:pt x="4" y="4"/>
                        <a:pt x="7" y="2"/>
                        <a:pt x="11" y="1"/>
                      </a:cubicBezTo>
                    </a:path>
                  </a:pathLst>
                </a:custGeom>
                <a:solidFill>
                  <a:srgbClr val="EB3D00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es-MX">
                    <a:latin typeface="Arial" charset="0"/>
                  </a:endParaRPr>
                </a:p>
              </p:txBody>
            </p:sp>
            <p:sp>
              <p:nvSpPr>
                <p:cNvPr id="16" name="Freeform 12"/>
                <p:cNvSpPr>
                  <a:spLocks/>
                </p:cNvSpPr>
                <p:nvPr/>
              </p:nvSpPr>
              <p:spPr bwMode="auto">
                <a:xfrm>
                  <a:off x="2128" y="1616"/>
                  <a:ext cx="149" cy="133"/>
                </a:xfrm>
                <a:custGeom>
                  <a:avLst/>
                  <a:gdLst/>
                  <a:ahLst/>
                  <a:cxnLst>
                    <a:cxn ang="0">
                      <a:pos x="23" y="2"/>
                    </a:cxn>
                    <a:cxn ang="0">
                      <a:pos x="30" y="11"/>
                    </a:cxn>
                    <a:cxn ang="0">
                      <a:pos x="28" y="24"/>
                    </a:cxn>
                    <a:cxn ang="0">
                      <a:pos x="19" y="31"/>
                    </a:cxn>
                    <a:cxn ang="0">
                      <a:pos x="8" y="29"/>
                    </a:cxn>
                    <a:cxn ang="0">
                      <a:pos x="1" y="20"/>
                    </a:cxn>
                    <a:cxn ang="0">
                      <a:pos x="2" y="8"/>
                    </a:cxn>
                    <a:cxn ang="0">
                      <a:pos x="12" y="1"/>
                    </a:cxn>
                    <a:cxn ang="0">
                      <a:pos x="23" y="2"/>
                    </a:cxn>
                  </a:cxnLst>
                  <a:rect l="0" t="0" r="r" b="b"/>
                  <a:pathLst>
                    <a:path w="31" h="32">
                      <a:moveTo>
                        <a:pt x="23" y="2"/>
                      </a:moveTo>
                      <a:cubicBezTo>
                        <a:pt x="26" y="4"/>
                        <a:pt x="29" y="7"/>
                        <a:pt x="30" y="11"/>
                      </a:cubicBezTo>
                      <a:cubicBezTo>
                        <a:pt x="31" y="16"/>
                        <a:pt x="30" y="20"/>
                        <a:pt x="28" y="24"/>
                      </a:cubicBezTo>
                      <a:cubicBezTo>
                        <a:pt x="26" y="27"/>
                        <a:pt x="23" y="30"/>
                        <a:pt x="19" y="31"/>
                      </a:cubicBezTo>
                      <a:cubicBezTo>
                        <a:pt x="15" y="32"/>
                        <a:pt x="11" y="32"/>
                        <a:pt x="8" y="29"/>
                      </a:cubicBezTo>
                      <a:cubicBezTo>
                        <a:pt x="4" y="27"/>
                        <a:pt x="2" y="24"/>
                        <a:pt x="1" y="20"/>
                      </a:cubicBezTo>
                      <a:cubicBezTo>
                        <a:pt x="0" y="16"/>
                        <a:pt x="0" y="12"/>
                        <a:pt x="2" y="8"/>
                      </a:cubicBezTo>
                      <a:cubicBezTo>
                        <a:pt x="5" y="4"/>
                        <a:pt x="8" y="2"/>
                        <a:pt x="12" y="1"/>
                      </a:cubicBezTo>
                      <a:cubicBezTo>
                        <a:pt x="16" y="0"/>
                        <a:pt x="20" y="0"/>
                        <a:pt x="23" y="2"/>
                      </a:cubicBezTo>
                    </a:path>
                  </a:pathLst>
                </a:custGeom>
                <a:solidFill>
                  <a:srgbClr val="EB3D00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es-MX">
                    <a:latin typeface="Arial" charset="0"/>
                  </a:endParaRPr>
                </a:p>
              </p:txBody>
            </p:sp>
            <p:sp>
              <p:nvSpPr>
                <p:cNvPr id="17" name="Freeform 13"/>
                <p:cNvSpPr>
                  <a:spLocks/>
                </p:cNvSpPr>
                <p:nvPr/>
              </p:nvSpPr>
              <p:spPr bwMode="auto">
                <a:xfrm>
                  <a:off x="2287" y="1662"/>
                  <a:ext cx="148" cy="129"/>
                </a:xfrm>
                <a:custGeom>
                  <a:avLst/>
                  <a:gdLst/>
                  <a:ahLst/>
                  <a:cxnLst>
                    <a:cxn ang="0">
                      <a:pos x="30" y="11"/>
                    </a:cxn>
                    <a:cxn ang="0">
                      <a:pos x="29" y="23"/>
                    </a:cxn>
                    <a:cxn ang="0">
                      <a:pos x="19" y="30"/>
                    </a:cxn>
                    <a:cxn ang="0">
                      <a:pos x="8" y="28"/>
                    </a:cxn>
                    <a:cxn ang="0">
                      <a:pos x="1" y="19"/>
                    </a:cxn>
                    <a:cxn ang="0">
                      <a:pos x="3" y="7"/>
                    </a:cxn>
                    <a:cxn ang="0">
                      <a:pos x="12" y="1"/>
                    </a:cxn>
                    <a:cxn ang="0">
                      <a:pos x="23" y="2"/>
                    </a:cxn>
                    <a:cxn ang="0">
                      <a:pos x="30" y="11"/>
                    </a:cxn>
                  </a:cxnLst>
                  <a:rect l="0" t="0" r="r" b="b"/>
                  <a:pathLst>
                    <a:path w="31" h="31">
                      <a:moveTo>
                        <a:pt x="30" y="11"/>
                      </a:moveTo>
                      <a:cubicBezTo>
                        <a:pt x="31" y="15"/>
                        <a:pt x="31" y="19"/>
                        <a:pt x="29" y="23"/>
                      </a:cubicBezTo>
                      <a:cubicBezTo>
                        <a:pt x="26" y="27"/>
                        <a:pt x="23" y="29"/>
                        <a:pt x="19" y="30"/>
                      </a:cubicBezTo>
                      <a:cubicBezTo>
                        <a:pt x="15" y="31"/>
                        <a:pt x="12" y="31"/>
                        <a:pt x="8" y="28"/>
                      </a:cubicBezTo>
                      <a:cubicBezTo>
                        <a:pt x="4" y="26"/>
                        <a:pt x="2" y="23"/>
                        <a:pt x="1" y="19"/>
                      </a:cubicBezTo>
                      <a:cubicBezTo>
                        <a:pt x="0" y="15"/>
                        <a:pt x="0" y="11"/>
                        <a:pt x="3" y="7"/>
                      </a:cubicBezTo>
                      <a:cubicBezTo>
                        <a:pt x="5" y="4"/>
                        <a:pt x="8" y="2"/>
                        <a:pt x="12" y="1"/>
                      </a:cubicBezTo>
                      <a:cubicBezTo>
                        <a:pt x="16" y="0"/>
                        <a:pt x="20" y="0"/>
                        <a:pt x="23" y="2"/>
                      </a:cubicBezTo>
                      <a:cubicBezTo>
                        <a:pt x="27" y="4"/>
                        <a:pt x="29" y="7"/>
                        <a:pt x="30" y="11"/>
                      </a:cubicBezTo>
                    </a:path>
                  </a:pathLst>
                </a:custGeom>
                <a:solidFill>
                  <a:srgbClr val="EB3D00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es-MX">
                    <a:latin typeface="Arial" charset="0"/>
                  </a:endParaRPr>
                </a:p>
              </p:txBody>
            </p:sp>
            <p:sp>
              <p:nvSpPr>
                <p:cNvPr id="18" name="Freeform 14"/>
                <p:cNvSpPr>
                  <a:spLocks/>
                </p:cNvSpPr>
                <p:nvPr/>
              </p:nvSpPr>
              <p:spPr bwMode="auto">
                <a:xfrm>
                  <a:off x="2364" y="1791"/>
                  <a:ext cx="153" cy="133"/>
                </a:xfrm>
                <a:custGeom>
                  <a:avLst/>
                  <a:gdLst/>
                  <a:ahLst/>
                  <a:cxnLst>
                    <a:cxn ang="0">
                      <a:pos x="29" y="24"/>
                    </a:cxn>
                    <a:cxn ang="0">
                      <a:pos x="20" y="32"/>
                    </a:cxn>
                    <a:cxn ang="0">
                      <a:pos x="9" y="30"/>
                    </a:cxn>
                    <a:cxn ang="0">
                      <a:pos x="1" y="20"/>
                    </a:cxn>
                    <a:cxn ang="0">
                      <a:pos x="3" y="8"/>
                    </a:cxn>
                    <a:cxn ang="0">
                      <a:pos x="12" y="1"/>
                    </a:cxn>
                    <a:cxn ang="0">
                      <a:pos x="24" y="3"/>
                    </a:cxn>
                    <a:cxn ang="0">
                      <a:pos x="31" y="12"/>
                    </a:cxn>
                    <a:cxn ang="0">
                      <a:pos x="29" y="24"/>
                    </a:cxn>
                  </a:cxnLst>
                  <a:rect l="0" t="0" r="r" b="b"/>
                  <a:pathLst>
                    <a:path w="32" h="32">
                      <a:moveTo>
                        <a:pt x="29" y="24"/>
                      </a:moveTo>
                      <a:cubicBezTo>
                        <a:pt x="27" y="28"/>
                        <a:pt x="24" y="30"/>
                        <a:pt x="20" y="32"/>
                      </a:cubicBezTo>
                      <a:cubicBezTo>
                        <a:pt x="16" y="32"/>
                        <a:pt x="13" y="32"/>
                        <a:pt x="9" y="30"/>
                      </a:cubicBezTo>
                      <a:cubicBezTo>
                        <a:pt x="5" y="27"/>
                        <a:pt x="2" y="24"/>
                        <a:pt x="1" y="20"/>
                      </a:cubicBezTo>
                      <a:cubicBezTo>
                        <a:pt x="0" y="16"/>
                        <a:pt x="1" y="12"/>
                        <a:pt x="3" y="8"/>
                      </a:cubicBezTo>
                      <a:cubicBezTo>
                        <a:pt x="5" y="4"/>
                        <a:pt x="8" y="2"/>
                        <a:pt x="12" y="1"/>
                      </a:cubicBezTo>
                      <a:cubicBezTo>
                        <a:pt x="16" y="0"/>
                        <a:pt x="20" y="0"/>
                        <a:pt x="24" y="3"/>
                      </a:cubicBezTo>
                      <a:cubicBezTo>
                        <a:pt x="28" y="5"/>
                        <a:pt x="30" y="8"/>
                        <a:pt x="31" y="12"/>
                      </a:cubicBezTo>
                      <a:cubicBezTo>
                        <a:pt x="32" y="17"/>
                        <a:pt x="31" y="21"/>
                        <a:pt x="29" y="24"/>
                      </a:cubicBezTo>
                    </a:path>
                  </a:pathLst>
                </a:custGeom>
                <a:solidFill>
                  <a:srgbClr val="EB3D00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es-MX">
                    <a:latin typeface="Arial" charset="0"/>
                  </a:endParaRPr>
                </a:p>
              </p:txBody>
            </p:sp>
            <p:sp>
              <p:nvSpPr>
                <p:cNvPr id="19" name="Freeform 15"/>
                <p:cNvSpPr>
                  <a:spLocks/>
                </p:cNvSpPr>
                <p:nvPr/>
              </p:nvSpPr>
              <p:spPr bwMode="auto">
                <a:xfrm>
                  <a:off x="2608" y="1670"/>
                  <a:ext cx="566" cy="44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0" y="0"/>
                    </a:cxn>
                    <a:cxn ang="0">
                      <a:pos x="21" y="0"/>
                    </a:cxn>
                    <a:cxn ang="0">
                      <a:pos x="59" y="93"/>
                    </a:cxn>
                    <a:cxn ang="0">
                      <a:pos x="97" y="0"/>
                    </a:cxn>
                    <a:cxn ang="0">
                      <a:pos x="118" y="0"/>
                    </a:cxn>
                    <a:cxn ang="0">
                      <a:pos x="118" y="107"/>
                    </a:cxn>
                    <a:cxn ang="0">
                      <a:pos x="106" y="107"/>
                    </a:cxn>
                    <a:cxn ang="0">
                      <a:pos x="106" y="9"/>
                    </a:cxn>
                    <a:cxn ang="0">
                      <a:pos x="66" y="107"/>
                    </a:cxn>
                    <a:cxn ang="0">
                      <a:pos x="52" y="107"/>
                    </a:cxn>
                    <a:cxn ang="0">
                      <a:pos x="12" y="9"/>
                    </a:cxn>
                    <a:cxn ang="0">
                      <a:pos x="12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118" h="107">
                      <a:moveTo>
                        <a:pt x="0" y="107"/>
                      </a:moveTo>
                      <a:lnTo>
                        <a:pt x="0" y="0"/>
                      </a:lnTo>
                      <a:lnTo>
                        <a:pt x="21" y="0"/>
                      </a:lnTo>
                      <a:lnTo>
                        <a:pt x="59" y="93"/>
                      </a:lnTo>
                      <a:lnTo>
                        <a:pt x="97" y="0"/>
                      </a:lnTo>
                      <a:lnTo>
                        <a:pt x="118" y="0"/>
                      </a:lnTo>
                      <a:lnTo>
                        <a:pt x="118" y="107"/>
                      </a:lnTo>
                      <a:lnTo>
                        <a:pt x="106" y="107"/>
                      </a:lnTo>
                      <a:lnTo>
                        <a:pt x="106" y="9"/>
                      </a:lnTo>
                      <a:lnTo>
                        <a:pt x="66" y="107"/>
                      </a:lnTo>
                      <a:lnTo>
                        <a:pt x="52" y="107"/>
                      </a:lnTo>
                      <a:lnTo>
                        <a:pt x="12" y="9"/>
                      </a:lnTo>
                      <a:lnTo>
                        <a:pt x="12" y="107"/>
                      </a:lnTo>
                      <a:lnTo>
                        <a:pt x="0" y="107"/>
                      </a:lnTo>
                    </a:path>
                  </a:pathLst>
                </a:custGeom>
                <a:solidFill>
                  <a:srgbClr val="003366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es-MX">
                    <a:latin typeface="Arial" charset="0"/>
                  </a:endParaRPr>
                </a:p>
              </p:txBody>
            </p:sp>
            <p:sp>
              <p:nvSpPr>
                <p:cNvPr id="20" name="Freeform 16"/>
                <p:cNvSpPr>
                  <a:spLocks noEditPoints="1"/>
                </p:cNvSpPr>
                <p:nvPr/>
              </p:nvSpPr>
              <p:spPr bwMode="auto">
                <a:xfrm>
                  <a:off x="3165" y="1670"/>
                  <a:ext cx="508" cy="44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46" y="0"/>
                    </a:cxn>
                    <a:cxn ang="0">
                      <a:pos x="61" y="0"/>
                    </a:cxn>
                    <a:cxn ang="0">
                      <a:pos x="106" y="107"/>
                    </a:cxn>
                    <a:cxn ang="0">
                      <a:pos x="92" y="107"/>
                    </a:cxn>
                    <a:cxn ang="0">
                      <a:pos x="80" y="79"/>
                    </a:cxn>
                    <a:cxn ang="0">
                      <a:pos x="25" y="79"/>
                    </a:cxn>
                    <a:cxn ang="0">
                      <a:pos x="13" y="107"/>
                    </a:cxn>
                    <a:cxn ang="0">
                      <a:pos x="0" y="107"/>
                    </a:cxn>
                    <a:cxn ang="0">
                      <a:pos x="30" y="66"/>
                    </a:cxn>
                    <a:cxn ang="0">
                      <a:pos x="75" y="66"/>
                    </a:cxn>
                    <a:cxn ang="0">
                      <a:pos x="53" y="12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106" h="107">
                      <a:moveTo>
                        <a:pt x="0" y="107"/>
                      </a:moveTo>
                      <a:lnTo>
                        <a:pt x="46" y="0"/>
                      </a:lnTo>
                      <a:lnTo>
                        <a:pt x="61" y="0"/>
                      </a:lnTo>
                      <a:lnTo>
                        <a:pt x="106" y="107"/>
                      </a:lnTo>
                      <a:lnTo>
                        <a:pt x="92" y="107"/>
                      </a:lnTo>
                      <a:lnTo>
                        <a:pt x="80" y="79"/>
                      </a:lnTo>
                      <a:lnTo>
                        <a:pt x="25" y="79"/>
                      </a:lnTo>
                      <a:lnTo>
                        <a:pt x="13" y="107"/>
                      </a:lnTo>
                      <a:lnTo>
                        <a:pt x="0" y="107"/>
                      </a:lnTo>
                      <a:moveTo>
                        <a:pt x="30" y="66"/>
                      </a:moveTo>
                      <a:lnTo>
                        <a:pt x="75" y="66"/>
                      </a:lnTo>
                      <a:lnTo>
                        <a:pt x="53" y="12"/>
                      </a:lnTo>
                      <a:lnTo>
                        <a:pt x="30" y="66"/>
                      </a:lnTo>
                    </a:path>
                  </a:pathLst>
                </a:custGeom>
                <a:solidFill>
                  <a:srgbClr val="003366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es-MX">
                    <a:latin typeface="Arial" charset="0"/>
                  </a:endParaRPr>
                </a:p>
              </p:txBody>
            </p:sp>
            <p:sp>
              <p:nvSpPr>
                <p:cNvPr id="21" name="Freeform 17"/>
                <p:cNvSpPr>
                  <a:spLocks noEditPoints="1"/>
                </p:cNvSpPr>
                <p:nvPr/>
              </p:nvSpPr>
              <p:spPr bwMode="auto">
                <a:xfrm>
                  <a:off x="3616" y="1662"/>
                  <a:ext cx="513" cy="463"/>
                </a:xfrm>
                <a:custGeom>
                  <a:avLst/>
                  <a:gdLst/>
                  <a:ahLst/>
                  <a:cxnLst>
                    <a:cxn ang="0">
                      <a:pos x="70" y="109"/>
                    </a:cxn>
                    <a:cxn ang="0">
                      <a:pos x="60" y="110"/>
                    </a:cxn>
                    <a:cxn ang="0">
                      <a:pos x="49" y="111"/>
                    </a:cxn>
                    <a:cxn ang="0">
                      <a:pos x="33" y="109"/>
                    </a:cxn>
                    <a:cxn ang="0">
                      <a:pos x="20" y="102"/>
                    </a:cxn>
                    <a:cxn ang="0">
                      <a:pos x="5" y="83"/>
                    </a:cxn>
                    <a:cxn ang="0">
                      <a:pos x="0" y="56"/>
                    </a:cxn>
                    <a:cxn ang="0">
                      <a:pos x="2" y="39"/>
                    </a:cxn>
                    <a:cxn ang="0">
                      <a:pos x="8" y="24"/>
                    </a:cxn>
                    <a:cxn ang="0">
                      <a:pos x="25" y="6"/>
                    </a:cxn>
                    <a:cxn ang="0">
                      <a:pos x="49" y="0"/>
                    </a:cxn>
                    <a:cxn ang="0">
                      <a:pos x="84" y="15"/>
                    </a:cxn>
                    <a:cxn ang="0">
                      <a:pos x="97" y="53"/>
                    </a:cxn>
                    <a:cxn ang="0">
                      <a:pos x="93" y="77"/>
                    </a:cxn>
                    <a:cxn ang="0">
                      <a:pos x="82" y="96"/>
                    </a:cxn>
                    <a:cxn ang="0">
                      <a:pos x="107" y="96"/>
                    </a:cxn>
                    <a:cxn ang="0">
                      <a:pos x="107" y="109"/>
                    </a:cxn>
                    <a:cxn ang="0">
                      <a:pos x="70" y="109"/>
                    </a:cxn>
                    <a:cxn ang="0">
                      <a:pos x="84" y="56"/>
                    </a:cxn>
                    <a:cxn ang="0">
                      <a:pos x="74" y="25"/>
                    </a:cxn>
                    <a:cxn ang="0">
                      <a:pos x="49" y="13"/>
                    </a:cxn>
                    <a:cxn ang="0">
                      <a:pos x="23" y="25"/>
                    </a:cxn>
                    <a:cxn ang="0">
                      <a:pos x="13" y="56"/>
                    </a:cxn>
                    <a:cxn ang="0">
                      <a:pos x="23" y="86"/>
                    </a:cxn>
                    <a:cxn ang="0">
                      <a:pos x="49" y="98"/>
                    </a:cxn>
                    <a:cxn ang="0">
                      <a:pos x="74" y="86"/>
                    </a:cxn>
                    <a:cxn ang="0">
                      <a:pos x="84" y="56"/>
                    </a:cxn>
                  </a:cxnLst>
                  <a:rect l="0" t="0" r="r" b="b"/>
                  <a:pathLst>
                    <a:path w="107" h="111">
                      <a:moveTo>
                        <a:pt x="70" y="109"/>
                      </a:moveTo>
                      <a:cubicBezTo>
                        <a:pt x="68" y="109"/>
                        <a:pt x="65" y="109"/>
                        <a:pt x="60" y="110"/>
                      </a:cubicBezTo>
                      <a:cubicBezTo>
                        <a:pt x="55" y="111"/>
                        <a:pt x="52" y="111"/>
                        <a:pt x="49" y="111"/>
                      </a:cubicBezTo>
                      <a:cubicBezTo>
                        <a:pt x="43" y="111"/>
                        <a:pt x="38" y="110"/>
                        <a:pt x="33" y="109"/>
                      </a:cubicBezTo>
                      <a:cubicBezTo>
                        <a:pt x="28" y="107"/>
                        <a:pt x="24" y="105"/>
                        <a:pt x="20" y="102"/>
                      </a:cubicBezTo>
                      <a:cubicBezTo>
                        <a:pt x="14" y="97"/>
                        <a:pt x="9" y="91"/>
                        <a:pt x="5" y="83"/>
                      </a:cubicBezTo>
                      <a:cubicBezTo>
                        <a:pt x="2" y="75"/>
                        <a:pt x="0" y="66"/>
                        <a:pt x="0" y="56"/>
                      </a:cubicBezTo>
                      <a:cubicBezTo>
                        <a:pt x="0" y="50"/>
                        <a:pt x="1" y="44"/>
                        <a:pt x="2" y="39"/>
                      </a:cubicBezTo>
                      <a:cubicBezTo>
                        <a:pt x="3" y="33"/>
                        <a:pt x="5" y="28"/>
                        <a:pt x="8" y="24"/>
                      </a:cubicBezTo>
                      <a:cubicBezTo>
                        <a:pt x="12" y="16"/>
                        <a:pt x="18" y="10"/>
                        <a:pt x="25" y="6"/>
                      </a:cubicBezTo>
                      <a:cubicBezTo>
                        <a:pt x="32" y="2"/>
                        <a:pt x="40" y="0"/>
                        <a:pt x="49" y="0"/>
                      </a:cubicBezTo>
                      <a:cubicBezTo>
                        <a:pt x="63" y="0"/>
                        <a:pt x="75" y="5"/>
                        <a:pt x="84" y="15"/>
                      </a:cubicBezTo>
                      <a:cubicBezTo>
                        <a:pt x="93" y="24"/>
                        <a:pt x="97" y="37"/>
                        <a:pt x="97" y="53"/>
                      </a:cubicBezTo>
                      <a:cubicBezTo>
                        <a:pt x="97" y="62"/>
                        <a:pt x="96" y="70"/>
                        <a:pt x="93" y="77"/>
                      </a:cubicBezTo>
                      <a:cubicBezTo>
                        <a:pt x="91" y="85"/>
                        <a:pt x="87" y="91"/>
                        <a:pt x="82" y="96"/>
                      </a:cubicBezTo>
                      <a:lnTo>
                        <a:pt x="107" y="96"/>
                      </a:lnTo>
                      <a:lnTo>
                        <a:pt x="107" y="109"/>
                      </a:lnTo>
                      <a:lnTo>
                        <a:pt x="70" y="109"/>
                      </a:lnTo>
                      <a:moveTo>
                        <a:pt x="84" y="56"/>
                      </a:moveTo>
                      <a:cubicBezTo>
                        <a:pt x="84" y="43"/>
                        <a:pt x="81" y="33"/>
                        <a:pt x="74" y="25"/>
                      </a:cubicBezTo>
                      <a:cubicBezTo>
                        <a:pt x="68" y="17"/>
                        <a:pt x="59" y="13"/>
                        <a:pt x="49" y="13"/>
                      </a:cubicBezTo>
                      <a:cubicBezTo>
                        <a:pt x="38" y="13"/>
                        <a:pt x="30" y="17"/>
                        <a:pt x="23" y="25"/>
                      </a:cubicBezTo>
                      <a:cubicBezTo>
                        <a:pt x="17" y="33"/>
                        <a:pt x="13" y="43"/>
                        <a:pt x="13" y="56"/>
                      </a:cubicBezTo>
                      <a:cubicBezTo>
                        <a:pt x="13" y="69"/>
                        <a:pt x="17" y="79"/>
                        <a:pt x="23" y="86"/>
                      </a:cubicBezTo>
                      <a:cubicBezTo>
                        <a:pt x="29" y="94"/>
                        <a:pt x="38" y="98"/>
                        <a:pt x="49" y="98"/>
                      </a:cubicBezTo>
                      <a:cubicBezTo>
                        <a:pt x="59" y="98"/>
                        <a:pt x="68" y="94"/>
                        <a:pt x="74" y="86"/>
                      </a:cubicBezTo>
                      <a:cubicBezTo>
                        <a:pt x="81" y="78"/>
                        <a:pt x="84" y="68"/>
                        <a:pt x="84" y="56"/>
                      </a:cubicBezTo>
                    </a:path>
                  </a:pathLst>
                </a:custGeom>
                <a:solidFill>
                  <a:srgbClr val="EB3D00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es-MX">
                    <a:latin typeface="Arial" charset="0"/>
                  </a:endParaRPr>
                </a:p>
              </p:txBody>
            </p:sp>
            <p:sp>
              <p:nvSpPr>
                <p:cNvPr id="22" name="Freeform 18"/>
                <p:cNvSpPr>
                  <a:spLocks/>
                </p:cNvSpPr>
                <p:nvPr/>
              </p:nvSpPr>
              <p:spPr bwMode="auto">
                <a:xfrm>
                  <a:off x="4109" y="1670"/>
                  <a:ext cx="389" cy="45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3" y="0"/>
                    </a:cxn>
                    <a:cxn ang="0">
                      <a:pos x="13" y="56"/>
                    </a:cxn>
                    <a:cxn ang="0">
                      <a:pos x="14" y="75"/>
                    </a:cxn>
                    <a:cxn ang="0">
                      <a:pos x="18" y="85"/>
                    </a:cxn>
                    <a:cxn ang="0">
                      <a:pos x="27" y="94"/>
                    </a:cxn>
                    <a:cxn ang="0">
                      <a:pos x="41" y="97"/>
                    </a:cxn>
                    <a:cxn ang="0">
                      <a:pos x="54" y="94"/>
                    </a:cxn>
                    <a:cxn ang="0">
                      <a:pos x="63" y="85"/>
                    </a:cxn>
                    <a:cxn ang="0">
                      <a:pos x="67" y="75"/>
                    </a:cxn>
                    <a:cxn ang="0">
                      <a:pos x="68" y="56"/>
                    </a:cxn>
                    <a:cxn ang="0">
                      <a:pos x="68" y="0"/>
                    </a:cxn>
                    <a:cxn ang="0">
                      <a:pos x="81" y="0"/>
                    </a:cxn>
                    <a:cxn ang="0">
                      <a:pos x="81" y="63"/>
                    </a:cxn>
                    <a:cxn ang="0">
                      <a:pos x="79" y="80"/>
                    </a:cxn>
                    <a:cxn ang="0">
                      <a:pos x="75" y="92"/>
                    </a:cxn>
                    <a:cxn ang="0">
                      <a:pos x="61" y="105"/>
                    </a:cxn>
                    <a:cxn ang="0">
                      <a:pos x="40" y="109"/>
                    </a:cxn>
                    <a:cxn ang="0">
                      <a:pos x="20" y="105"/>
                    </a:cxn>
                    <a:cxn ang="0">
                      <a:pos x="6" y="92"/>
                    </a:cxn>
                    <a:cxn ang="0">
                      <a:pos x="2" y="80"/>
                    </a:cxn>
                    <a:cxn ang="0">
                      <a:pos x="0" y="6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1" h="109">
                      <a:moveTo>
                        <a:pt x="0" y="0"/>
                      </a:moveTo>
                      <a:lnTo>
                        <a:pt x="13" y="0"/>
                      </a:lnTo>
                      <a:lnTo>
                        <a:pt x="13" y="56"/>
                      </a:lnTo>
                      <a:cubicBezTo>
                        <a:pt x="13" y="64"/>
                        <a:pt x="13" y="70"/>
                        <a:pt x="14" y="75"/>
                      </a:cubicBezTo>
                      <a:cubicBezTo>
                        <a:pt x="15" y="79"/>
                        <a:pt x="16" y="83"/>
                        <a:pt x="18" y="85"/>
                      </a:cubicBezTo>
                      <a:cubicBezTo>
                        <a:pt x="20" y="89"/>
                        <a:pt x="23" y="92"/>
                        <a:pt x="27" y="94"/>
                      </a:cubicBezTo>
                      <a:cubicBezTo>
                        <a:pt x="31" y="96"/>
                        <a:pt x="36" y="97"/>
                        <a:pt x="41" y="97"/>
                      </a:cubicBezTo>
                      <a:cubicBezTo>
                        <a:pt x="45" y="97"/>
                        <a:pt x="50" y="96"/>
                        <a:pt x="54" y="94"/>
                      </a:cubicBezTo>
                      <a:cubicBezTo>
                        <a:pt x="58" y="92"/>
                        <a:pt x="61" y="89"/>
                        <a:pt x="63" y="85"/>
                      </a:cubicBezTo>
                      <a:cubicBezTo>
                        <a:pt x="65" y="83"/>
                        <a:pt x="66" y="79"/>
                        <a:pt x="67" y="75"/>
                      </a:cubicBezTo>
                      <a:cubicBezTo>
                        <a:pt x="68" y="70"/>
                        <a:pt x="68" y="64"/>
                        <a:pt x="68" y="56"/>
                      </a:cubicBezTo>
                      <a:lnTo>
                        <a:pt x="68" y="0"/>
                      </a:lnTo>
                      <a:lnTo>
                        <a:pt x="81" y="0"/>
                      </a:lnTo>
                      <a:lnTo>
                        <a:pt x="81" y="63"/>
                      </a:lnTo>
                      <a:cubicBezTo>
                        <a:pt x="81" y="70"/>
                        <a:pt x="80" y="76"/>
                        <a:pt x="79" y="80"/>
                      </a:cubicBezTo>
                      <a:cubicBezTo>
                        <a:pt x="79" y="85"/>
                        <a:pt x="77" y="89"/>
                        <a:pt x="75" y="92"/>
                      </a:cubicBezTo>
                      <a:cubicBezTo>
                        <a:pt x="72" y="97"/>
                        <a:pt x="67" y="102"/>
                        <a:pt x="61" y="105"/>
                      </a:cubicBezTo>
                      <a:cubicBezTo>
                        <a:pt x="55" y="108"/>
                        <a:pt x="48" y="109"/>
                        <a:pt x="40" y="109"/>
                      </a:cubicBezTo>
                      <a:cubicBezTo>
                        <a:pt x="33" y="109"/>
                        <a:pt x="26" y="108"/>
                        <a:pt x="20" y="105"/>
                      </a:cubicBezTo>
                      <a:cubicBezTo>
                        <a:pt x="14" y="102"/>
                        <a:pt x="9" y="97"/>
                        <a:pt x="6" y="92"/>
                      </a:cubicBezTo>
                      <a:cubicBezTo>
                        <a:pt x="4" y="88"/>
                        <a:pt x="3" y="85"/>
                        <a:pt x="2" y="80"/>
                      </a:cubicBezTo>
                      <a:cubicBezTo>
                        <a:pt x="1" y="76"/>
                        <a:pt x="0" y="70"/>
                        <a:pt x="0" y="63"/>
                      </a:cubicBezTo>
                      <a:lnTo>
                        <a:pt x="0" y="0"/>
                      </a:lnTo>
                    </a:path>
                  </a:pathLst>
                </a:custGeom>
                <a:solidFill>
                  <a:srgbClr val="003366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es-MX">
                    <a:latin typeface="Arial" charset="0"/>
                  </a:endParaRPr>
                </a:p>
              </p:txBody>
            </p:sp>
            <p:sp>
              <p:nvSpPr>
                <p:cNvPr id="23" name="Rectangle 19"/>
                <p:cNvSpPr>
                  <a:spLocks noChangeArrowheads="1"/>
                </p:cNvSpPr>
                <p:nvPr/>
              </p:nvSpPr>
              <p:spPr bwMode="auto">
                <a:xfrm>
                  <a:off x="4551" y="1670"/>
                  <a:ext cx="62" cy="447"/>
                </a:xfrm>
                <a:prstGeom prst="rect">
                  <a:avLst/>
                </a:prstGeom>
                <a:solidFill>
                  <a:srgbClr val="003366"/>
                </a:solidFill>
                <a:ln w="9525" algn="ctr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es-MX">
                    <a:latin typeface="Arial" charset="0"/>
                  </a:endParaRPr>
                </a:p>
              </p:txBody>
            </p:sp>
            <p:sp>
              <p:nvSpPr>
                <p:cNvPr id="24" name="Freeform 20"/>
                <p:cNvSpPr>
                  <a:spLocks/>
                </p:cNvSpPr>
                <p:nvPr/>
              </p:nvSpPr>
              <p:spPr bwMode="auto">
                <a:xfrm>
                  <a:off x="4671" y="1670"/>
                  <a:ext cx="307" cy="44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0" y="0"/>
                    </a:cxn>
                    <a:cxn ang="0">
                      <a:pos x="13" y="0"/>
                    </a:cxn>
                    <a:cxn ang="0">
                      <a:pos x="13" y="94"/>
                    </a:cxn>
                    <a:cxn ang="0">
                      <a:pos x="64" y="94"/>
                    </a:cxn>
                    <a:cxn ang="0">
                      <a:pos x="64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64" h="107">
                      <a:moveTo>
                        <a:pt x="0" y="107"/>
                      </a:moveTo>
                      <a:lnTo>
                        <a:pt x="0" y="0"/>
                      </a:lnTo>
                      <a:lnTo>
                        <a:pt x="13" y="0"/>
                      </a:lnTo>
                      <a:lnTo>
                        <a:pt x="13" y="94"/>
                      </a:lnTo>
                      <a:lnTo>
                        <a:pt x="64" y="94"/>
                      </a:lnTo>
                      <a:lnTo>
                        <a:pt x="64" y="107"/>
                      </a:lnTo>
                      <a:lnTo>
                        <a:pt x="0" y="107"/>
                      </a:lnTo>
                    </a:path>
                  </a:pathLst>
                </a:custGeom>
                <a:solidFill>
                  <a:srgbClr val="003366"/>
                </a:solidFill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es-MX">
                    <a:latin typeface="Arial" charset="0"/>
                  </a:endParaRPr>
                </a:p>
              </p:txBody>
            </p:sp>
            <p:sp>
              <p:nvSpPr>
                <p:cNvPr id="25" name="Freeform 21"/>
                <p:cNvSpPr>
                  <a:spLocks noEditPoints="1"/>
                </p:cNvSpPr>
                <p:nvPr/>
              </p:nvSpPr>
              <p:spPr bwMode="auto">
                <a:xfrm>
                  <a:off x="4911" y="1670"/>
                  <a:ext cx="508" cy="44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46" y="0"/>
                    </a:cxn>
                    <a:cxn ang="0">
                      <a:pos x="61" y="0"/>
                    </a:cxn>
                    <a:cxn ang="0">
                      <a:pos x="106" y="107"/>
                    </a:cxn>
                    <a:cxn ang="0">
                      <a:pos x="92" y="107"/>
                    </a:cxn>
                    <a:cxn ang="0">
                      <a:pos x="80" y="79"/>
                    </a:cxn>
                    <a:cxn ang="0">
                      <a:pos x="25" y="79"/>
                    </a:cxn>
                    <a:cxn ang="0">
                      <a:pos x="13" y="107"/>
                    </a:cxn>
                    <a:cxn ang="0">
                      <a:pos x="0" y="107"/>
                    </a:cxn>
                    <a:cxn ang="0">
                      <a:pos x="30" y="66"/>
                    </a:cxn>
                    <a:cxn ang="0">
                      <a:pos x="75" y="66"/>
                    </a:cxn>
                    <a:cxn ang="0">
                      <a:pos x="53" y="12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106" h="107">
                      <a:moveTo>
                        <a:pt x="0" y="107"/>
                      </a:moveTo>
                      <a:lnTo>
                        <a:pt x="46" y="0"/>
                      </a:lnTo>
                      <a:lnTo>
                        <a:pt x="61" y="0"/>
                      </a:lnTo>
                      <a:lnTo>
                        <a:pt x="106" y="107"/>
                      </a:lnTo>
                      <a:lnTo>
                        <a:pt x="92" y="107"/>
                      </a:lnTo>
                      <a:lnTo>
                        <a:pt x="80" y="79"/>
                      </a:lnTo>
                      <a:lnTo>
                        <a:pt x="25" y="79"/>
                      </a:lnTo>
                      <a:lnTo>
                        <a:pt x="13" y="107"/>
                      </a:lnTo>
                      <a:lnTo>
                        <a:pt x="0" y="107"/>
                      </a:lnTo>
                      <a:moveTo>
                        <a:pt x="30" y="66"/>
                      </a:moveTo>
                      <a:lnTo>
                        <a:pt x="75" y="66"/>
                      </a:lnTo>
                      <a:lnTo>
                        <a:pt x="53" y="12"/>
                      </a:lnTo>
                      <a:lnTo>
                        <a:pt x="30" y="66"/>
                      </a:lnTo>
                    </a:path>
                  </a:pathLst>
                </a:custGeom>
                <a:solidFill>
                  <a:srgbClr val="003366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es-MX">
                    <a:latin typeface="Arial" charset="0"/>
                  </a:endParaRPr>
                </a:p>
              </p:txBody>
            </p:sp>
          </p:grpSp>
        </p:grpSp>
        <p:grpSp>
          <p:nvGrpSpPr>
            <p:cNvPr id="6" name="Group 22"/>
            <p:cNvGrpSpPr>
              <a:grpSpLocks/>
            </p:cNvGrpSpPr>
            <p:nvPr/>
          </p:nvGrpSpPr>
          <p:grpSpPr bwMode="auto">
            <a:xfrm>
              <a:off x="5148263" y="3860788"/>
              <a:ext cx="2303462" cy="431799"/>
              <a:chOff x="3198" y="2840"/>
              <a:chExt cx="1320" cy="227"/>
            </a:xfrm>
          </p:grpSpPr>
          <p:sp>
            <p:nvSpPr>
              <p:cNvPr id="7" name="WordArt 23"/>
              <p:cNvSpPr>
                <a:spLocks noChangeArrowheads="1" noChangeShapeType="1" noTextEdit="1"/>
              </p:cNvSpPr>
              <p:nvPr/>
            </p:nvSpPr>
            <p:spPr bwMode="auto">
              <a:xfrm>
                <a:off x="3198" y="2967"/>
                <a:ext cx="1314" cy="100"/>
              </a:xfrm>
              <a:prstGeom prst="rect">
                <a:avLst/>
              </a:prstGeom>
            </p:spPr>
            <p:txBody>
              <a:bodyPr wrap="none" fromWordArt="1">
                <a:prstTxWarp prst="textSlantUp">
                  <a:avLst>
                    <a:gd name="adj" fmla="val 0"/>
                  </a:avLst>
                </a:prstTxWarp>
              </a:bodyPr>
              <a:lstStyle/>
              <a:p>
                <a:pPr algn="ctr"/>
                <a:r>
                  <a:rPr lang="es-PY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003366"/>
                    </a:solidFill>
                    <a:latin typeface="Arial"/>
                    <a:cs typeface="Arial"/>
                  </a:rPr>
                  <a:t>PARA EL MUNDO</a:t>
                </a:r>
              </a:p>
            </p:txBody>
          </p:sp>
          <p:sp>
            <p:nvSpPr>
              <p:cNvPr id="8" name="WordArt 24"/>
              <p:cNvSpPr>
                <a:spLocks noChangeArrowheads="1" noChangeShapeType="1" noTextEdit="1"/>
              </p:cNvSpPr>
              <p:nvPr/>
            </p:nvSpPr>
            <p:spPr bwMode="auto">
              <a:xfrm>
                <a:off x="3203" y="2840"/>
                <a:ext cx="1315" cy="100"/>
              </a:xfrm>
              <a:prstGeom prst="rect">
                <a:avLst/>
              </a:prstGeom>
            </p:spPr>
            <p:txBody>
              <a:bodyPr wrap="none" fromWordArt="1">
                <a:prstTxWarp prst="textSlantUp">
                  <a:avLst>
                    <a:gd name="adj" fmla="val 0"/>
                  </a:avLst>
                </a:prstTxWarp>
              </a:bodyPr>
              <a:lstStyle/>
              <a:p>
                <a:pPr algn="ctr"/>
                <a:r>
                  <a:rPr lang="es-PY" sz="3600" kern="1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FF0000"/>
                    </a:solidFill>
                    <a:latin typeface="Arial"/>
                    <a:cs typeface="Arial"/>
                  </a:rPr>
                  <a:t>HECHO EN  PARAGUAY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85764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D2E87C06-1400-4362-97A1-C1CC512C00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398139"/>
              </p:ext>
            </p:extLst>
          </p:nvPr>
        </p:nvGraphicFramePr>
        <p:xfrm>
          <a:off x="98703" y="880946"/>
          <a:ext cx="11994594" cy="5762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810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DATOS ESTADISTICOS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234E11B-A971-45E5-B656-28D9C3347694}"/>
              </a:ext>
            </a:extLst>
          </p:cNvPr>
          <p:cNvSpPr txBox="1"/>
          <p:nvPr/>
        </p:nvSpPr>
        <p:spPr>
          <a:xfrm>
            <a:off x="10614302" y="1029575"/>
            <a:ext cx="14789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/>
              <a:t>Promedio 2020</a:t>
            </a:r>
          </a:p>
          <a:p>
            <a:pPr algn="ctr"/>
            <a:r>
              <a:rPr lang="es-ES" sz="1600" b="1" dirty="0"/>
              <a:t>$ 53.287.066</a:t>
            </a:r>
          </a:p>
        </p:txBody>
      </p:sp>
    </p:spTree>
    <p:extLst>
      <p:ext uri="{BB962C8B-B14F-4D97-AF65-F5344CB8AC3E}">
        <p14:creationId xmlns:p14="http://schemas.microsoft.com/office/powerpoint/2010/main" val="2010535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839788" y="1989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DATOS ESTADISTICOS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6005479"/>
              </p:ext>
            </p:extLst>
          </p:nvPr>
        </p:nvGraphicFramePr>
        <p:xfrm>
          <a:off x="185738" y="1042988"/>
          <a:ext cx="11801475" cy="5614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413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1989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DATOS ESTADISTICOS</a:t>
            </a:r>
          </a:p>
        </p:txBody>
      </p:sp>
      <p:graphicFrame>
        <p:nvGraphicFramePr>
          <p:cNvPr id="4" name="1 Gráfico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4695607"/>
              </p:ext>
            </p:extLst>
          </p:nvPr>
        </p:nvGraphicFramePr>
        <p:xfrm>
          <a:off x="214314" y="985837"/>
          <a:ext cx="11615736" cy="5672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1513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0D444F02-D1A6-4925-A866-0B3A8B2046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6774201"/>
              </p:ext>
            </p:extLst>
          </p:nvPr>
        </p:nvGraphicFramePr>
        <p:xfrm>
          <a:off x="385763" y="385763"/>
          <a:ext cx="11544300" cy="6229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9672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CE6EE53-8411-4FA7-B113-4E8E6B8BBE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6264391"/>
              </p:ext>
            </p:extLst>
          </p:nvPr>
        </p:nvGraphicFramePr>
        <p:xfrm>
          <a:off x="401444" y="401444"/>
          <a:ext cx="11285731" cy="6227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045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8B6EBF6C-3503-4F2F-BDF6-940088258E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6099481"/>
              </p:ext>
            </p:extLst>
          </p:nvPr>
        </p:nvGraphicFramePr>
        <p:xfrm>
          <a:off x="414337" y="357188"/>
          <a:ext cx="11215687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9900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79F6E0A5-22E9-4CB5-B4A2-AFF1A852B8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682889"/>
              </p:ext>
            </p:extLst>
          </p:nvPr>
        </p:nvGraphicFramePr>
        <p:xfrm>
          <a:off x="271463" y="400050"/>
          <a:ext cx="11558587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76180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F7B084F-3A3E-48A3-9A1A-F5F85D072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18" y="364626"/>
            <a:ext cx="11856382" cy="612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02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7B6255C5-384B-40BA-94CB-3798679AE6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5433418"/>
              </p:ext>
            </p:extLst>
          </p:nvPr>
        </p:nvGraphicFramePr>
        <p:xfrm>
          <a:off x="3463616" y="194915"/>
          <a:ext cx="5029897" cy="2994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98145586-F679-4C9A-A910-51B1CDB294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4638187"/>
              </p:ext>
            </p:extLst>
          </p:nvPr>
        </p:nvGraphicFramePr>
        <p:xfrm>
          <a:off x="256991" y="3429000"/>
          <a:ext cx="5286888" cy="2693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76E2FE84-86A5-4CA8-B5DF-6559CF588A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6852641"/>
              </p:ext>
            </p:extLst>
          </p:nvPr>
        </p:nvGraphicFramePr>
        <p:xfrm>
          <a:off x="6648123" y="3378588"/>
          <a:ext cx="4876800" cy="2718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73195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DF1DD921-FA7A-40BF-B992-5F2F5F058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876332"/>
              </p:ext>
            </p:extLst>
          </p:nvPr>
        </p:nvGraphicFramePr>
        <p:xfrm>
          <a:off x="1031631" y="1465253"/>
          <a:ext cx="10128737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764">
                  <a:extLst>
                    <a:ext uri="{9D8B030D-6E8A-4147-A177-3AD203B41FA5}">
                      <a16:colId xmlns:a16="http://schemas.microsoft.com/office/drawing/2014/main" val="562334658"/>
                    </a:ext>
                  </a:extLst>
                </a:gridCol>
                <a:gridCol w="4895556">
                  <a:extLst>
                    <a:ext uri="{9D8B030D-6E8A-4147-A177-3AD203B41FA5}">
                      <a16:colId xmlns:a16="http://schemas.microsoft.com/office/drawing/2014/main" val="1937303896"/>
                    </a:ext>
                  </a:extLst>
                </a:gridCol>
                <a:gridCol w="1772530">
                  <a:extLst>
                    <a:ext uri="{9D8B030D-6E8A-4147-A177-3AD203B41FA5}">
                      <a16:colId xmlns:a16="http://schemas.microsoft.com/office/drawing/2014/main" val="2681679300"/>
                    </a:ext>
                  </a:extLst>
                </a:gridCol>
                <a:gridCol w="1223887">
                  <a:extLst>
                    <a:ext uri="{9D8B030D-6E8A-4147-A177-3AD203B41FA5}">
                      <a16:colId xmlns:a16="http://schemas.microsoft.com/office/drawing/2014/main" val="3527395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Y" dirty="0"/>
                        <a:t>Empresa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dirty="0"/>
                        <a:t>Rubro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dirty="0"/>
                        <a:t>Inversión (USD)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dirty="0"/>
                        <a:t>M.O.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48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Y" dirty="0" err="1"/>
                        <a:t>Plastibras</a:t>
                      </a:r>
                      <a:r>
                        <a:rPr lang="es-PY" dirty="0"/>
                        <a:t> S.A.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Y" dirty="0"/>
                        <a:t>Fabricación de insumos textiles para la confección de calzados y sus partes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dirty="0"/>
                        <a:t>345.000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28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Y" dirty="0"/>
                        <a:t>PWR PY S.A.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Y" dirty="0"/>
                        <a:t>Confección de prendas de vestir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16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Y" dirty="0"/>
                        <a:t>Paraguay </a:t>
                      </a:r>
                      <a:r>
                        <a:rPr lang="es-PY" dirty="0" err="1"/>
                        <a:t>Packing</a:t>
                      </a:r>
                      <a:r>
                        <a:rPr lang="es-PY" dirty="0"/>
                        <a:t> S.A.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Y" dirty="0"/>
                        <a:t>Fabricación de velas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dirty="0"/>
                        <a:t>332.180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Y" dirty="0"/>
                        <a:t>Mauricio Galleguillos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Y" dirty="0"/>
                        <a:t>Servicios de telemarketing y técnico informático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00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PY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b="1" dirty="0"/>
                        <a:t>677.180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b="1" dirty="0"/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152294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39457CC3-4590-4B39-BB31-05D9322A3F8B}"/>
              </a:ext>
            </a:extLst>
          </p:cNvPr>
          <p:cNvSpPr txBox="1"/>
          <p:nvPr/>
        </p:nvSpPr>
        <p:spPr>
          <a:xfrm>
            <a:off x="3437206" y="675249"/>
            <a:ext cx="5317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Y" sz="2400" b="1" dirty="0"/>
              <a:t>Programas aprobados mes de Octubre </a:t>
            </a:r>
          </a:p>
        </p:txBody>
      </p:sp>
    </p:spTree>
    <p:extLst>
      <p:ext uri="{BB962C8B-B14F-4D97-AF65-F5344CB8AC3E}">
        <p14:creationId xmlns:p14="http://schemas.microsoft.com/office/powerpoint/2010/main" val="2982092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/>
          <p:cNvSpPr txBox="1"/>
          <p:nvPr/>
        </p:nvSpPr>
        <p:spPr>
          <a:xfrm>
            <a:off x="723848" y="618185"/>
            <a:ext cx="4670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Total de Proyectos aprobados </a:t>
            </a:r>
          </a:p>
          <a:p>
            <a:pPr algn="ctr"/>
            <a:r>
              <a:rPr lang="es-ES" sz="2000" b="1" dirty="0"/>
              <a:t>Vigentes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259617" y="618185"/>
            <a:ext cx="4670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Total de Proyectos aprobados </a:t>
            </a:r>
          </a:p>
          <a:p>
            <a:pPr algn="ctr"/>
            <a:r>
              <a:rPr lang="es-ES" sz="2000" b="1" dirty="0"/>
              <a:t>Por Departamento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03EF31EC-D3BF-472E-B9B5-01462743A8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615643"/>
              </p:ext>
            </p:extLst>
          </p:nvPr>
        </p:nvGraphicFramePr>
        <p:xfrm>
          <a:off x="900763" y="1693583"/>
          <a:ext cx="4493940" cy="3797343"/>
        </p:xfrm>
        <a:graphic>
          <a:graphicData uri="http://schemas.openxmlformats.org/drawingml/2006/table">
            <a:tbl>
              <a:tblPr/>
              <a:tblGrid>
                <a:gridCol w="1427356">
                  <a:extLst>
                    <a:ext uri="{9D8B030D-6E8A-4147-A177-3AD203B41FA5}">
                      <a16:colId xmlns:a16="http://schemas.microsoft.com/office/drawing/2014/main" val="2833912191"/>
                    </a:ext>
                  </a:extLst>
                </a:gridCol>
                <a:gridCol w="892097">
                  <a:extLst>
                    <a:ext uri="{9D8B030D-6E8A-4147-A177-3AD203B41FA5}">
                      <a16:colId xmlns:a16="http://schemas.microsoft.com/office/drawing/2014/main" val="1139149404"/>
                    </a:ext>
                  </a:extLst>
                </a:gridCol>
                <a:gridCol w="892097">
                  <a:extLst>
                    <a:ext uri="{9D8B030D-6E8A-4147-A177-3AD203B41FA5}">
                      <a16:colId xmlns:a16="http://schemas.microsoft.com/office/drawing/2014/main" val="3163372405"/>
                    </a:ext>
                  </a:extLst>
                </a:gridCol>
                <a:gridCol w="1282390">
                  <a:extLst>
                    <a:ext uri="{9D8B030D-6E8A-4147-A177-3AD203B41FA5}">
                      <a16:colId xmlns:a16="http://schemas.microsoft.com/office/drawing/2014/main" val="2884903028"/>
                    </a:ext>
                  </a:extLst>
                </a:gridCol>
              </a:tblGrid>
              <a:tr h="219681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Año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Cantidad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Inversión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Mano de Obra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080640"/>
                  </a:ext>
                </a:extLst>
              </a:tr>
              <a:tr h="20922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3.319.581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716266"/>
                  </a:ext>
                </a:extLst>
              </a:tr>
              <a:tr h="20922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34.186.741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0019752"/>
                  </a:ext>
                </a:extLst>
              </a:tr>
              <a:tr h="20922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1.421.851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688343"/>
                  </a:ext>
                </a:extLst>
              </a:tr>
              <a:tr h="20922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5.785.311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528989"/>
                  </a:ext>
                </a:extLst>
              </a:tr>
              <a:tr h="20922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6.692.547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7565506"/>
                  </a:ext>
                </a:extLst>
              </a:tr>
              <a:tr h="20922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9.261.425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196527"/>
                  </a:ext>
                </a:extLst>
              </a:tr>
              <a:tr h="20922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12.424.711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4015"/>
                  </a:ext>
                </a:extLst>
              </a:tr>
              <a:tr h="20922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14.213.756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6690405"/>
                  </a:ext>
                </a:extLst>
              </a:tr>
              <a:tr h="20922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24.830.549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801473"/>
                  </a:ext>
                </a:extLst>
              </a:tr>
              <a:tr h="20922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68.407.735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5251016"/>
                  </a:ext>
                </a:extLst>
              </a:tr>
              <a:tr h="20922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31.801.425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038164"/>
                  </a:ext>
                </a:extLst>
              </a:tr>
              <a:tr h="20922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35.382.963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6523621"/>
                  </a:ext>
                </a:extLst>
              </a:tr>
              <a:tr h="20922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162.815.162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526341"/>
                  </a:ext>
                </a:extLst>
              </a:tr>
              <a:tr h="20922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87.587.927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4020889"/>
                  </a:ext>
                </a:extLst>
              </a:tr>
              <a:tr h="20922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58.855.536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035033"/>
                  </a:ext>
                </a:extLst>
              </a:tr>
              <a:tr h="219681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20.623.001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058515"/>
                  </a:ext>
                </a:extLst>
              </a:tr>
              <a:tr h="219681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577.610.221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0448727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E5B48269-C10F-4333-BB54-EC325A3DA3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036024"/>
              </p:ext>
            </p:extLst>
          </p:nvPr>
        </p:nvGraphicFramePr>
        <p:xfrm>
          <a:off x="6419515" y="1693576"/>
          <a:ext cx="4334042" cy="3797336"/>
        </p:xfrm>
        <a:graphic>
          <a:graphicData uri="http://schemas.openxmlformats.org/drawingml/2006/table">
            <a:tbl>
              <a:tblPr/>
              <a:tblGrid>
                <a:gridCol w="1376569">
                  <a:extLst>
                    <a:ext uri="{9D8B030D-6E8A-4147-A177-3AD203B41FA5}">
                      <a16:colId xmlns:a16="http://schemas.microsoft.com/office/drawing/2014/main" val="2585654772"/>
                    </a:ext>
                  </a:extLst>
                </a:gridCol>
                <a:gridCol w="860356">
                  <a:extLst>
                    <a:ext uri="{9D8B030D-6E8A-4147-A177-3AD203B41FA5}">
                      <a16:colId xmlns:a16="http://schemas.microsoft.com/office/drawing/2014/main" val="2939084190"/>
                    </a:ext>
                  </a:extLst>
                </a:gridCol>
                <a:gridCol w="860356">
                  <a:extLst>
                    <a:ext uri="{9D8B030D-6E8A-4147-A177-3AD203B41FA5}">
                      <a16:colId xmlns:a16="http://schemas.microsoft.com/office/drawing/2014/main" val="372691463"/>
                    </a:ext>
                  </a:extLst>
                </a:gridCol>
                <a:gridCol w="1236761">
                  <a:extLst>
                    <a:ext uri="{9D8B030D-6E8A-4147-A177-3AD203B41FA5}">
                      <a16:colId xmlns:a16="http://schemas.microsoft.com/office/drawing/2014/main" val="2600192421"/>
                    </a:ext>
                  </a:extLst>
                </a:gridCol>
              </a:tblGrid>
              <a:tr h="23249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Departamento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Cantidad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Inversión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Mano de Obra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5319242"/>
                  </a:ext>
                </a:extLst>
              </a:tr>
              <a:tr h="221419">
                <a:tc>
                  <a:txBody>
                    <a:bodyPr/>
                    <a:lstStyle/>
                    <a:p>
                      <a:pPr algn="l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Alto Paraná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301.092.850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7.503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477116"/>
                  </a:ext>
                </a:extLst>
              </a:tr>
              <a:tr h="221419">
                <a:tc>
                  <a:txBody>
                    <a:bodyPr/>
                    <a:lstStyle/>
                    <a:p>
                      <a:pPr algn="l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129.868.985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597125"/>
                  </a:ext>
                </a:extLst>
              </a:tr>
              <a:tr h="221419">
                <a:tc>
                  <a:txBody>
                    <a:bodyPr/>
                    <a:lstStyle/>
                    <a:p>
                      <a:pPr algn="l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Amambay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42.236.344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816386"/>
                  </a:ext>
                </a:extLst>
              </a:tr>
              <a:tr h="221419">
                <a:tc>
                  <a:txBody>
                    <a:bodyPr/>
                    <a:lstStyle/>
                    <a:p>
                      <a:pPr algn="l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28.737.073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60633"/>
                  </a:ext>
                </a:extLst>
              </a:tr>
              <a:tr h="221419">
                <a:tc>
                  <a:txBody>
                    <a:bodyPr/>
                    <a:lstStyle/>
                    <a:p>
                      <a:pPr algn="l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Canindeyu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8.846.283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500419"/>
                  </a:ext>
                </a:extLst>
              </a:tr>
              <a:tr h="221419">
                <a:tc>
                  <a:txBody>
                    <a:bodyPr/>
                    <a:lstStyle/>
                    <a:p>
                      <a:pPr algn="l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Caaguazú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5.804.477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7970287"/>
                  </a:ext>
                </a:extLst>
              </a:tr>
              <a:tr h="221419">
                <a:tc>
                  <a:txBody>
                    <a:bodyPr/>
                    <a:lstStyle/>
                    <a:p>
                      <a:pPr algn="l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Pdte Hayes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22.186.556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513562"/>
                  </a:ext>
                </a:extLst>
              </a:tr>
              <a:tr h="221419">
                <a:tc>
                  <a:txBody>
                    <a:bodyPr/>
                    <a:lstStyle/>
                    <a:p>
                      <a:pPr algn="l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Guaira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8.788.760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7059385"/>
                  </a:ext>
                </a:extLst>
              </a:tr>
              <a:tr h="221419">
                <a:tc>
                  <a:txBody>
                    <a:bodyPr/>
                    <a:lstStyle/>
                    <a:p>
                      <a:pPr algn="l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Paraguari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13.477.000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329861"/>
                  </a:ext>
                </a:extLst>
              </a:tr>
              <a:tr h="221419">
                <a:tc>
                  <a:txBody>
                    <a:bodyPr/>
                    <a:lstStyle/>
                    <a:p>
                      <a:pPr algn="l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Salto del Guairá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393.450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808073"/>
                  </a:ext>
                </a:extLst>
              </a:tr>
              <a:tr h="221419">
                <a:tc>
                  <a:txBody>
                    <a:bodyPr/>
                    <a:lstStyle/>
                    <a:p>
                      <a:pPr algn="l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Pedro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500158"/>
                  </a:ext>
                </a:extLst>
              </a:tr>
              <a:tr h="221419">
                <a:tc>
                  <a:txBody>
                    <a:bodyPr/>
                    <a:lstStyle/>
                    <a:p>
                      <a:pPr algn="l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Itapúa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2.237.340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7899963"/>
                  </a:ext>
                </a:extLst>
              </a:tr>
              <a:tr h="221419">
                <a:tc>
                  <a:txBody>
                    <a:bodyPr/>
                    <a:lstStyle/>
                    <a:p>
                      <a:pPr algn="l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Caazapa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4.048.728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480059"/>
                  </a:ext>
                </a:extLst>
              </a:tr>
              <a:tr h="221419">
                <a:tc>
                  <a:txBody>
                    <a:bodyPr/>
                    <a:lstStyle/>
                    <a:p>
                      <a:pPr algn="l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Ñeembucu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488.500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881674"/>
                  </a:ext>
                </a:extLst>
              </a:tr>
              <a:tr h="232490">
                <a:tc>
                  <a:txBody>
                    <a:bodyPr/>
                    <a:lstStyle/>
                    <a:p>
                      <a:pPr algn="l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Cordillera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9.403.875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179656"/>
                  </a:ext>
                </a:extLst>
              </a:tr>
              <a:tr h="23249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577.610.221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368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622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203134" y="-84254"/>
            <a:ext cx="4670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Proyectos aprobados </a:t>
            </a:r>
          </a:p>
          <a:p>
            <a:pPr algn="ctr"/>
            <a:r>
              <a:rPr lang="es-ES" b="1" dirty="0"/>
              <a:t>15/08/2018 al 6/11/2020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872683"/>
              </p:ext>
            </p:extLst>
          </p:nvPr>
        </p:nvGraphicFramePr>
        <p:xfrm>
          <a:off x="1921268" y="554779"/>
          <a:ext cx="7608412" cy="1439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2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2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2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600">
                <a:tc>
                  <a:txBody>
                    <a:bodyPr/>
                    <a:lstStyle/>
                    <a:p>
                      <a:pPr algn="ctr"/>
                      <a:r>
                        <a:rPr lang="es-PY" sz="1200" dirty="0"/>
                        <a:t>Año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sz="1200" dirty="0"/>
                        <a:t>Proyectos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sz="1200" dirty="0"/>
                        <a:t>Inversión (USD)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sz="1200" dirty="0"/>
                        <a:t>Mano de Obra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21">
                <a:tc>
                  <a:txBody>
                    <a:bodyPr/>
                    <a:lstStyle/>
                    <a:p>
                      <a:pPr algn="ctr"/>
                      <a:r>
                        <a:rPr lang="es-PY" sz="1200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5.600.184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21">
                <a:tc>
                  <a:txBody>
                    <a:bodyPr/>
                    <a:lstStyle/>
                    <a:p>
                      <a:pPr algn="ctr"/>
                      <a:r>
                        <a:rPr lang="es-PY" sz="12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59.671.774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1.723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21">
                <a:tc>
                  <a:txBody>
                    <a:bodyPr/>
                    <a:lstStyle/>
                    <a:p>
                      <a:pPr algn="ctr"/>
                      <a:r>
                        <a:rPr lang="es-PY" sz="1200" b="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20.623.001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1.176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81712959"/>
                  </a:ext>
                </a:extLst>
              </a:tr>
              <a:tr h="283221">
                <a:tc>
                  <a:txBody>
                    <a:bodyPr/>
                    <a:lstStyle/>
                    <a:p>
                      <a:pPr algn="ctr"/>
                      <a:r>
                        <a:rPr lang="es-PY" sz="12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85.894.959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3.363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629147"/>
              </p:ext>
            </p:extLst>
          </p:nvPr>
        </p:nvGraphicFramePr>
        <p:xfrm>
          <a:off x="1921272" y="2440006"/>
          <a:ext cx="7608408" cy="2928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2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2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1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21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0224">
                <a:tc>
                  <a:txBody>
                    <a:bodyPr/>
                    <a:lstStyle/>
                    <a:p>
                      <a:pPr algn="ctr"/>
                      <a:r>
                        <a:rPr lang="es-PY" sz="1200" dirty="0"/>
                        <a:t>Rubro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sz="1200" dirty="0"/>
                        <a:t>Proyectos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sz="1200" dirty="0"/>
                        <a:t>Inversión (USD)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sz="1200" dirty="0"/>
                        <a:t>Mano de Obra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84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Alto Paraná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49.490.086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1.801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84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20.822.088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84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Amambay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2.268.696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8663531"/>
                  </a:ext>
                </a:extLst>
              </a:tr>
              <a:tr h="26384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4.693.080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35188434"/>
                  </a:ext>
                </a:extLst>
              </a:tr>
              <a:tr h="26384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Canindeyú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780.669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84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Salto del Guairá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393.450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84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Pedro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84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Itapúa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2.237.340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25726200"/>
                  </a:ext>
                </a:extLst>
              </a:tr>
              <a:tr h="26384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Presidente Hayes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5.209.599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3840"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85.894.959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Y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3.363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61811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19843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448922</TotalTime>
  <Words>439</Words>
  <Application>Microsoft Office PowerPoint</Application>
  <PresentationFormat>Panorámica</PresentationFormat>
  <Paragraphs>271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Consejo Nacional de las Industrias Maquiladoras de Exportación (CNIME)</vt:lpstr>
      <vt:lpstr>DATOS ESTADISTICOS</vt:lpstr>
      <vt:lpstr>DATOS ESTADISTICOS</vt:lpstr>
      <vt:lpstr>DATOS ESTADISTICOS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Consejo Nacional de Industrias Maquiladoras de Exportación (CNIME)</dc:title>
  <dc:creator>Ernesto Paredes</dc:creator>
  <cp:lastModifiedBy>Ernesto Paredes</cp:lastModifiedBy>
  <cp:revision>681</cp:revision>
  <cp:lastPrinted>2020-07-07T15:37:39Z</cp:lastPrinted>
  <dcterms:created xsi:type="dcterms:W3CDTF">2014-08-05T16:43:37Z</dcterms:created>
  <dcterms:modified xsi:type="dcterms:W3CDTF">2020-11-06T12:56:21Z</dcterms:modified>
</cp:coreProperties>
</file>